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4.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notesSlides/notesSlide5.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drawings/drawing2.xml" ContentType="application/vnd.openxmlformats-officedocument.drawingml.chartshapes+xml"/>
  <Override PartName="/ppt/notesSlides/notesSlide6.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notesSlides/notesSlide7.xml" ContentType="application/vnd.openxmlformats-officedocument.presentationml.notesSlide+xml"/>
  <Override PartName="/ppt/charts/chart8.xml" ContentType="application/vnd.openxmlformats-officedocument.drawingml.chart+xml"/>
  <Override PartName="/ppt/theme/themeOverride8.xml" ContentType="application/vnd.openxmlformats-officedocument.themeOverride+xml"/>
  <Override PartName="/ppt/drawings/drawing3.xml" ContentType="application/vnd.openxmlformats-officedocument.drawingml.chartshapes+xml"/>
  <Override PartName="/ppt/notesSlides/notesSlide8.xml" ContentType="application/vnd.openxmlformats-officedocument.presentationml.notesSlide+xml"/>
  <Override PartName="/ppt/charts/chart9.xml" ContentType="application/vnd.openxmlformats-officedocument.drawingml.chart+xml"/>
  <Override PartName="/ppt/theme/themeOverride9.xml" ContentType="application/vnd.openxmlformats-officedocument.themeOverride+xml"/>
  <Override PartName="/ppt/drawings/drawing4.xml" ContentType="application/vnd.openxmlformats-officedocument.drawingml.chartshapes+xml"/>
  <Override PartName="/ppt/notesSlides/notesSlide9.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drawings/drawing5.xml" ContentType="application/vnd.openxmlformats-officedocument.drawingml.chartshapes+xml"/>
  <Override PartName="/ppt/notesSlides/notesSlide10.xml" ContentType="application/vnd.openxmlformats-officedocument.presentationml.notesSlide+xml"/>
  <Override PartName="/ppt/charts/chart11.xml" ContentType="application/vnd.openxmlformats-officedocument.drawingml.chart+xml"/>
  <Override PartName="/ppt/theme/themeOverride11.xml" ContentType="application/vnd.openxmlformats-officedocument.themeOverride+xml"/>
  <Override PartName="/ppt/drawings/drawing6.xml" ContentType="application/vnd.openxmlformats-officedocument.drawingml.chartshapes+xml"/>
  <Override PartName="/ppt/notesSlides/notesSlide11.xml" ContentType="application/vnd.openxmlformats-officedocument.presentationml.notesSlide+xml"/>
  <Override PartName="/ppt/charts/chart12.xml" ContentType="application/vnd.openxmlformats-officedocument.drawingml.chart+xml"/>
  <Override PartName="/ppt/theme/themeOverride12.xml" ContentType="application/vnd.openxmlformats-officedocument.themeOverride+xml"/>
  <Override PartName="/ppt/drawings/drawing7.xml" ContentType="application/vnd.openxmlformats-officedocument.drawingml.chartshapes+xml"/>
  <Override PartName="/ppt/notesSlides/notesSlide12.xml" ContentType="application/vnd.openxmlformats-officedocument.presentationml.notesSlide+xml"/>
  <Override PartName="/ppt/charts/chart13.xml" ContentType="application/vnd.openxmlformats-officedocument.drawingml.chart+xml"/>
  <Override PartName="/ppt/theme/themeOverride13.xml" ContentType="application/vnd.openxmlformats-officedocument.themeOverride+xml"/>
  <Override PartName="/ppt/drawings/drawing8.xml" ContentType="application/vnd.openxmlformats-officedocument.drawingml.chartshapes+xml"/>
  <Override PartName="/ppt/notesSlides/notesSlide13.xml" ContentType="application/vnd.openxmlformats-officedocument.presentationml.notesSlide+xml"/>
  <Override PartName="/ppt/charts/chart14.xml" ContentType="application/vnd.openxmlformats-officedocument.drawingml.chart+xml"/>
  <Override PartName="/ppt/theme/themeOverride14.xml" ContentType="application/vnd.openxmlformats-officedocument.themeOverride+xml"/>
  <Override PartName="/ppt/drawings/drawing9.xml" ContentType="application/vnd.openxmlformats-officedocument.drawingml.chartshapes+xml"/>
  <Override PartName="/ppt/notesSlides/notesSlide14.xml" ContentType="application/vnd.openxmlformats-officedocument.presentationml.notesSlide+xml"/>
  <Override PartName="/ppt/charts/chart15.xml" ContentType="application/vnd.openxmlformats-officedocument.drawingml.chart+xml"/>
  <Override PartName="/ppt/theme/themeOverride15.xml" ContentType="application/vnd.openxmlformats-officedocument.themeOverride+xml"/>
  <Override PartName="/ppt/drawings/drawing10.xml" ContentType="application/vnd.openxmlformats-officedocument.drawingml.chartshapes+xml"/>
  <Override PartName="/ppt/notesSlides/notesSlide15.xml" ContentType="application/vnd.openxmlformats-officedocument.presentationml.notesSlide+xml"/>
  <Override PartName="/ppt/charts/chart16.xml" ContentType="application/vnd.openxmlformats-officedocument.drawingml.chart+xml"/>
  <Override PartName="/ppt/theme/themeOverride16.xml" ContentType="application/vnd.openxmlformats-officedocument.themeOverride+xml"/>
  <Override PartName="/ppt/drawings/drawing11.xml" ContentType="application/vnd.openxmlformats-officedocument.drawingml.chartshapes+xml"/>
  <Override PartName="/ppt/notesSlides/notesSlide16.xml" ContentType="application/vnd.openxmlformats-officedocument.presentationml.notesSlide+xml"/>
  <Override PartName="/ppt/charts/chart17.xml" ContentType="application/vnd.openxmlformats-officedocument.drawingml.chart+xml"/>
  <Override PartName="/ppt/theme/themeOverride17.xml" ContentType="application/vnd.openxmlformats-officedocument.themeOverride+xml"/>
  <Override PartName="/ppt/drawings/drawing12.xml" ContentType="application/vnd.openxmlformats-officedocument.drawingml.chartshapes+xml"/>
  <Override PartName="/ppt/notesSlides/notesSlide17.xml" ContentType="application/vnd.openxmlformats-officedocument.presentationml.notesSlide+xml"/>
  <Override PartName="/ppt/charts/chart18.xml" ContentType="application/vnd.openxmlformats-officedocument.drawingml.chart+xml"/>
  <Override PartName="/ppt/theme/themeOverride18.xml" ContentType="application/vnd.openxmlformats-officedocument.themeOverride+xml"/>
  <Override PartName="/ppt/notesSlides/notesSlide18.xml" ContentType="application/vnd.openxmlformats-officedocument.presentationml.notesSlide+xml"/>
  <Override PartName="/ppt/charts/chart19.xml" ContentType="application/vnd.openxmlformats-officedocument.drawingml.chart+xml"/>
  <Override PartName="/ppt/theme/themeOverride19.xml" ContentType="application/vnd.openxmlformats-officedocument.themeOverride+xml"/>
  <Override PartName="/ppt/drawings/drawing13.xml" ContentType="application/vnd.openxmlformats-officedocument.drawingml.chartshapes+xml"/>
  <Override PartName="/ppt/notesSlides/notesSlide19.xml" ContentType="application/vnd.openxmlformats-officedocument.presentationml.notesSlide+xml"/>
  <Override PartName="/ppt/charts/chart20.xml" ContentType="application/vnd.openxmlformats-officedocument.drawingml.chart+xml"/>
  <Override PartName="/ppt/theme/themeOverride2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5"/>
  </p:notesMasterIdLst>
  <p:sldIdLst>
    <p:sldId id="256" r:id="rId2"/>
    <p:sldId id="980" r:id="rId3"/>
    <p:sldId id="299" r:id="rId4"/>
    <p:sldId id="989" r:id="rId5"/>
    <p:sldId id="819" r:id="rId6"/>
    <p:sldId id="988" r:id="rId7"/>
    <p:sldId id="991" r:id="rId8"/>
    <p:sldId id="856" r:id="rId9"/>
    <p:sldId id="990" r:id="rId10"/>
    <p:sldId id="838" r:id="rId11"/>
    <p:sldId id="839" r:id="rId12"/>
    <p:sldId id="840" r:id="rId13"/>
    <p:sldId id="841" r:id="rId14"/>
    <p:sldId id="843" r:id="rId15"/>
    <p:sldId id="845" r:id="rId16"/>
    <p:sldId id="846" r:id="rId17"/>
    <p:sldId id="849" r:id="rId18"/>
    <p:sldId id="852" r:id="rId19"/>
    <p:sldId id="1005" r:id="rId20"/>
    <p:sldId id="983" r:id="rId21"/>
    <p:sldId id="992" r:id="rId22"/>
    <p:sldId id="1007" r:id="rId23"/>
    <p:sldId id="1008" r:id="rId24"/>
  </p:sldIdLst>
  <p:sldSz cx="12192000" cy="6858000"/>
  <p:notesSz cx="6799263" cy="9929813"/>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D880"/>
    <a:srgbClr val="9CDE99"/>
    <a:srgbClr val="D1F2D5"/>
    <a:srgbClr val="1F497D"/>
    <a:srgbClr val="151F15"/>
    <a:srgbClr val="CCC1DA"/>
    <a:srgbClr val="EE7965"/>
    <a:srgbClr val="992410"/>
    <a:srgbClr val="66180B"/>
    <a:srgbClr val="DEE7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28" autoAdjust="0"/>
    <p:restoredTop sz="94246" autoAdjust="0"/>
  </p:normalViewPr>
  <p:slideViewPr>
    <p:cSldViewPr>
      <p:cViewPr varScale="1">
        <p:scale>
          <a:sx n="79" d="100"/>
          <a:sy n="79" d="100"/>
        </p:scale>
        <p:origin x="126" y="750"/>
      </p:cViewPr>
      <p:guideLst>
        <p:guide orient="horz" pos="2160"/>
        <p:guide pos="3840"/>
      </p:guideLst>
    </p:cSldViewPr>
  </p:slideViewPr>
  <p:notesTextViewPr>
    <p:cViewPr>
      <p:scale>
        <a:sx n="3" d="2"/>
        <a:sy n="3" d="2"/>
      </p:scale>
      <p:origin x="0" y="0"/>
    </p:cViewPr>
  </p:notesTextViewPr>
  <p:sorterViewPr>
    <p:cViewPr>
      <p:scale>
        <a:sx n="100" d="100"/>
        <a:sy n="100" d="100"/>
      </p:scale>
      <p:origin x="0" y="-3678"/>
    </p:cViewPr>
  </p:sorterViewPr>
  <p:notesViewPr>
    <p:cSldViewPr>
      <p:cViewPr varScale="1">
        <p:scale>
          <a:sx n="76" d="100"/>
          <a:sy n="76" d="100"/>
        </p:scale>
        <p:origin x="330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3" Type="http://schemas.openxmlformats.org/officeDocument/2006/relationships/chartUserShapes" Target="../drawings/drawing8.xml"/><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3" Type="http://schemas.openxmlformats.org/officeDocument/2006/relationships/chartUserShapes" Target="../drawings/drawing9.xml"/><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14.xml"/></Relationships>
</file>

<file path=ppt/charts/_rels/chart15.xml.rels><?xml version="1.0" encoding="UTF-8" standalone="yes"?>
<Relationships xmlns="http://schemas.openxmlformats.org/package/2006/relationships"><Relationship Id="rId3" Type="http://schemas.openxmlformats.org/officeDocument/2006/relationships/chartUserShapes" Target="../drawings/drawing10.xml"/><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15.xml"/></Relationships>
</file>

<file path=ppt/charts/_rels/chart16.xml.rels><?xml version="1.0" encoding="UTF-8" standalone="yes"?>
<Relationships xmlns="http://schemas.openxmlformats.org/package/2006/relationships"><Relationship Id="rId3" Type="http://schemas.openxmlformats.org/officeDocument/2006/relationships/chartUserShapes" Target="../drawings/drawing11.xml"/><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16.xml"/></Relationships>
</file>

<file path=ppt/charts/_rels/chart17.xml.rels><?xml version="1.0" encoding="UTF-8" standalone="yes"?>
<Relationships xmlns="http://schemas.openxmlformats.org/package/2006/relationships"><Relationship Id="rId3" Type="http://schemas.openxmlformats.org/officeDocument/2006/relationships/chartUserShapes" Target="../drawings/drawing12.xml"/><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17.xml"/></Relationships>
</file>

<file path=ppt/charts/_rels/chart18.xml.rels><?xml version="1.0" encoding="UTF-8" standalone="yes"?>
<Relationships xmlns="http://schemas.openxmlformats.org/package/2006/relationships"><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18.xml"/></Relationships>
</file>

<file path=ppt/charts/_rels/chart19.xml.rels><?xml version="1.0" encoding="UTF-8" standalone="yes"?>
<Relationships xmlns="http://schemas.openxmlformats.org/package/2006/relationships"><Relationship Id="rId3" Type="http://schemas.openxmlformats.org/officeDocument/2006/relationships/chartUserShapes" Target="../drawings/drawing13.xml"/><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19.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20.xml"/></Relationships>
</file>

<file path=ppt/charts/_rels/chart3.xml.rels><?xml version="1.0" encoding="UTF-8" standalone="yes"?>
<Relationships xmlns="http://schemas.openxmlformats.org/package/2006/relationships"><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server-1\skds\skds\Diana_Kalnina\Projekti_2022\Kontrabanda\Rez\Grafiki_Kontrabanda_2022.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5594256600277905"/>
          <c:y val="2.0768299378050522E-2"/>
        </c:manualLayout>
      </c:layout>
      <c:overlay val="0"/>
      <c:spPr>
        <a:solidFill>
          <a:schemeClr val="bg1"/>
        </a:solidFill>
        <a:ln w="3175">
          <a:solidFill>
            <a:schemeClr val="tx1"/>
          </a:solidFill>
        </a:ln>
        <a:effectLst>
          <a:outerShdw dist="38100" dir="2700000" algn="tl" rotWithShape="0">
            <a:prstClr val="black"/>
          </a:outerShdw>
        </a:effectLst>
      </c:spPr>
    </c:title>
    <c:autoTitleDeleted val="0"/>
    <c:plotArea>
      <c:layout>
        <c:manualLayout>
          <c:layoutTarget val="inner"/>
          <c:xMode val="edge"/>
          <c:yMode val="edge"/>
          <c:x val="0.48734290566620347"/>
          <c:y val="2.2739311454155298E-2"/>
          <c:w val="0.51265709433379647"/>
          <c:h val="0.95945389876691289"/>
        </c:manualLayout>
      </c:layout>
      <c:barChart>
        <c:barDir val="bar"/>
        <c:grouping val="clustered"/>
        <c:varyColors val="0"/>
        <c:ser>
          <c:idx val="0"/>
          <c:order val="0"/>
          <c:tx>
            <c:strRef>
              <c:f>Dati!$C$3</c:f>
              <c:strCache>
                <c:ptCount val="1"/>
                <c:pt idx="0">
                  <c:v>05.2022, n=1010</c:v>
                </c:pt>
              </c:strCache>
            </c:strRef>
          </c:tx>
          <c:spPr>
            <a:solidFill>
              <a:srgbClr val="C00000"/>
            </a:solidFill>
            <a:ln w="25400">
              <a:noFill/>
            </a:ln>
          </c:spPr>
          <c:invertIfNegative val="0"/>
          <c:dPt>
            <c:idx val="3"/>
            <c:invertIfNegative val="0"/>
            <c:bubble3D val="0"/>
            <c:spPr>
              <a:solidFill>
                <a:srgbClr val="C00000"/>
              </a:solidFill>
              <a:ln w="3175">
                <a:noFill/>
                <a:prstDash val="solid"/>
              </a:ln>
            </c:spPr>
            <c:extLst xmlns:c16r2="http://schemas.microsoft.com/office/drawing/2015/06/chart">
              <c:ext xmlns:c16="http://schemas.microsoft.com/office/drawing/2014/chart" uri="{C3380CC4-5D6E-409C-BE32-E72D297353CC}">
                <c16:uniqueId val="{00000001-5D04-414E-8F0B-5F0CD3DC6738}"/>
              </c:ext>
            </c:extLst>
          </c:dPt>
          <c:dPt>
            <c:idx val="4"/>
            <c:invertIfNegative val="0"/>
            <c:bubble3D val="0"/>
            <c:extLst xmlns:c16r2="http://schemas.microsoft.com/office/drawing/2015/06/chart">
              <c:ext xmlns:c16="http://schemas.microsoft.com/office/drawing/2014/chart" uri="{C3380CC4-5D6E-409C-BE32-E72D297353CC}">
                <c16:uniqueId val="{00000002-5D04-414E-8F0B-5F0CD3DC6738}"/>
              </c:ext>
            </c:extLst>
          </c:dPt>
          <c:dPt>
            <c:idx val="5"/>
            <c:invertIfNegative val="0"/>
            <c:bubble3D val="0"/>
            <c:extLst xmlns:c16r2="http://schemas.microsoft.com/office/drawing/2015/06/chart">
              <c:ext xmlns:c16="http://schemas.microsoft.com/office/drawing/2014/chart" uri="{C3380CC4-5D6E-409C-BE32-E72D297353CC}">
                <c16:uniqueId val="{00000003-5D04-414E-8F0B-5F0CD3DC6738}"/>
              </c:ext>
            </c:extLst>
          </c:dPt>
          <c:dPt>
            <c:idx val="6"/>
            <c:invertIfNegative val="0"/>
            <c:bubble3D val="0"/>
            <c:spPr>
              <a:solidFill>
                <a:srgbClr val="C00000"/>
              </a:solidFill>
              <a:ln w="3175">
                <a:noFill/>
                <a:prstDash val="solid"/>
              </a:ln>
            </c:spPr>
            <c:extLst xmlns:c16r2="http://schemas.microsoft.com/office/drawing/2015/06/chart">
              <c:ext xmlns:c16="http://schemas.microsoft.com/office/drawing/2014/chart" uri="{C3380CC4-5D6E-409C-BE32-E72D297353CC}">
                <c16:uniqueId val="{00000005-5D04-414E-8F0B-5F0CD3DC6738}"/>
              </c:ext>
            </c:extLst>
          </c:dPt>
          <c:dPt>
            <c:idx val="7"/>
            <c:invertIfNegative val="0"/>
            <c:bubble3D val="0"/>
            <c:extLst xmlns:c16r2="http://schemas.microsoft.com/office/drawing/2015/06/chart">
              <c:ext xmlns:c16="http://schemas.microsoft.com/office/drawing/2014/chart" uri="{C3380CC4-5D6E-409C-BE32-E72D297353CC}">
                <c16:uniqueId val="{00000006-5D04-414E-8F0B-5F0CD3DC6738}"/>
              </c:ext>
            </c:extLst>
          </c:dPt>
          <c:dPt>
            <c:idx val="8"/>
            <c:invertIfNegative val="0"/>
            <c:bubble3D val="0"/>
            <c:spPr>
              <a:solidFill>
                <a:srgbClr val="C00000"/>
              </a:solidFill>
              <a:ln w="3175">
                <a:noFill/>
                <a:prstDash val="solid"/>
              </a:ln>
            </c:spPr>
            <c:extLst xmlns:c16r2="http://schemas.microsoft.com/office/drawing/2015/06/chart">
              <c:ext xmlns:c16="http://schemas.microsoft.com/office/drawing/2014/chart" uri="{C3380CC4-5D6E-409C-BE32-E72D297353CC}">
                <c16:uniqueId val="{00000008-5D04-414E-8F0B-5F0CD3DC6738}"/>
              </c:ext>
            </c:extLst>
          </c:dPt>
          <c:dPt>
            <c:idx val="9"/>
            <c:invertIfNegative val="0"/>
            <c:bubble3D val="0"/>
            <c:extLst xmlns:c16r2="http://schemas.microsoft.com/office/drawing/2015/06/chart">
              <c:ext xmlns:c16="http://schemas.microsoft.com/office/drawing/2014/chart" uri="{C3380CC4-5D6E-409C-BE32-E72D297353CC}">
                <c16:uniqueId val="{00000009-5D04-414E-8F0B-5F0CD3DC6738}"/>
              </c:ext>
            </c:extLst>
          </c:dPt>
          <c:dPt>
            <c:idx val="10"/>
            <c:invertIfNegative val="0"/>
            <c:bubble3D val="0"/>
            <c:spPr>
              <a:solidFill>
                <a:srgbClr val="C00000"/>
              </a:solidFill>
              <a:ln w="6350">
                <a:noFill/>
              </a:ln>
            </c:spPr>
            <c:extLst xmlns:c16r2="http://schemas.microsoft.com/office/drawing/2015/06/chart">
              <c:ext xmlns:c16="http://schemas.microsoft.com/office/drawing/2014/chart" uri="{C3380CC4-5D6E-409C-BE32-E72D297353CC}">
                <c16:uniqueId val="{0000000B-5D04-414E-8F0B-5F0CD3DC6738}"/>
              </c:ext>
            </c:extLst>
          </c:dPt>
          <c:dPt>
            <c:idx val="11"/>
            <c:invertIfNegative val="0"/>
            <c:bubble3D val="0"/>
            <c:extLst xmlns:c16r2="http://schemas.microsoft.com/office/drawing/2015/06/chart">
              <c:ext xmlns:c16="http://schemas.microsoft.com/office/drawing/2014/chart" uri="{C3380CC4-5D6E-409C-BE32-E72D297353CC}">
                <c16:uniqueId val="{0000000C-5D04-414E-8F0B-5F0CD3DC6738}"/>
              </c:ext>
            </c:extLst>
          </c:dPt>
          <c:dPt>
            <c:idx val="12"/>
            <c:invertIfNegative val="0"/>
            <c:bubble3D val="0"/>
            <c:spPr>
              <a:solidFill>
                <a:srgbClr val="C00000"/>
              </a:solidFill>
              <a:ln w="6350">
                <a:solidFill>
                  <a:schemeClr val="accent1"/>
                </a:solidFill>
              </a:ln>
            </c:spPr>
            <c:extLst xmlns:c16r2="http://schemas.microsoft.com/office/drawing/2015/06/chart">
              <c:ext xmlns:c16="http://schemas.microsoft.com/office/drawing/2014/chart" uri="{C3380CC4-5D6E-409C-BE32-E72D297353CC}">
                <c16:uniqueId val="{0000000E-5D04-414E-8F0B-5F0CD3DC6738}"/>
              </c:ext>
            </c:extLst>
          </c:dPt>
          <c:dPt>
            <c:idx val="13"/>
            <c:invertIfNegative val="0"/>
            <c:bubble3D val="0"/>
            <c:extLst xmlns:c16r2="http://schemas.microsoft.com/office/drawing/2015/06/chart">
              <c:ext xmlns:c16="http://schemas.microsoft.com/office/drawing/2014/chart" uri="{C3380CC4-5D6E-409C-BE32-E72D297353CC}">
                <c16:uniqueId val="{0000000F-5D04-414E-8F0B-5F0CD3DC6738}"/>
              </c:ext>
            </c:extLst>
          </c:dPt>
          <c:dPt>
            <c:idx val="15"/>
            <c:invertIfNegative val="0"/>
            <c:bubble3D val="0"/>
            <c:spPr>
              <a:solidFill>
                <a:srgbClr val="C00000"/>
              </a:solidFill>
              <a:ln w="6350">
                <a:solidFill>
                  <a:schemeClr val="accent1"/>
                </a:solidFill>
              </a:ln>
            </c:spPr>
            <c:extLst xmlns:c16r2="http://schemas.microsoft.com/office/drawing/2015/06/chart">
              <c:ext xmlns:c16="http://schemas.microsoft.com/office/drawing/2014/chart" uri="{C3380CC4-5D6E-409C-BE32-E72D297353CC}">
                <c16:uniqueId val="{00000011-5D04-414E-8F0B-5F0CD3DC6738}"/>
              </c:ext>
            </c:extLst>
          </c:dPt>
          <c:dPt>
            <c:idx val="16"/>
            <c:invertIfNegative val="0"/>
            <c:bubble3D val="0"/>
            <c:extLst xmlns:c16r2="http://schemas.microsoft.com/office/drawing/2015/06/chart">
              <c:ext xmlns:c16="http://schemas.microsoft.com/office/drawing/2014/chart" uri="{C3380CC4-5D6E-409C-BE32-E72D297353CC}">
                <c16:uniqueId val="{00000012-5D04-414E-8F0B-5F0CD3DC6738}"/>
              </c:ext>
            </c:extLst>
          </c:dPt>
          <c:dLbls>
            <c:dLbl>
              <c:idx val="10"/>
              <c:numFmt formatCode="#,##0" sourceLinked="0"/>
              <c:spPr>
                <a:noFill/>
                <a:ln w="25400">
                  <a:noFill/>
                </a:ln>
              </c:spPr>
              <c:txPr>
                <a:bodyPr wrap="square" lIns="38100" tIns="19050" rIns="38100" bIns="19050" anchor="ctr">
                  <a:spAutoFit/>
                </a:bodyPr>
                <a:lstStyle/>
                <a:p>
                  <a:pPr>
                    <a:defRPr sz="1100" b="1"/>
                  </a:pPr>
                  <a:endParaRPr lang="en-US"/>
                </a:p>
              </c:txPr>
              <c:dLblPos val="outEnd"/>
              <c:showLegendKey val="0"/>
              <c:showVal val="1"/>
              <c:showCatName val="0"/>
              <c:showSerName val="0"/>
              <c:showPercent val="0"/>
              <c:showBubbleSize val="0"/>
            </c:dLbl>
            <c:spPr>
              <a:noFill/>
              <a:ln w="25400">
                <a:noFill/>
              </a:ln>
            </c:spPr>
            <c:txPr>
              <a:bodyPr wrap="square" lIns="38100" tIns="19050" rIns="38100" bIns="19050" anchor="ctr">
                <a:spAutoFit/>
              </a:bodyPr>
              <a:lstStyle/>
              <a:p>
                <a:pPr>
                  <a:defRPr sz="1100" b="1"/>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Dati!$B$4:$B$12</c:f>
              <c:strCache>
                <c:ptCount val="9"/>
                <c:pt idx="0">
                  <c:v>Ir pirkuši cigaretes vai citus tabakas un nikotīna izstrādājumus*</c:v>
                </c:pt>
                <c:pt idx="1">
                  <c:v>Ir pirkuši degvielu</c:v>
                </c:pt>
                <c:pt idx="2">
                  <c:v>Ir pirkuši alkoholu</c:v>
                </c:pt>
                <c:pt idx="3">
                  <c:v>Draugi vai paziņas ir pirkuši cigaretes vai citus tabakas un nikotīna izstrādājumus**</c:v>
                </c:pt>
                <c:pt idx="4">
                  <c:v>Draugi vai paziņas ir pirkuši degvielu***</c:v>
                </c:pt>
                <c:pt idx="5">
                  <c:v>Draugi vai paziņas ir pirkuši alkoholu***</c:v>
                </c:pt>
                <c:pt idx="6">
                  <c:v>Nav pirkuši minētās lietas, taču draugu un paziņu lokā ir cilvēki, kuri ir pirkuši****</c:v>
                </c:pt>
                <c:pt idx="7">
                  <c:v>Nav pirkuši, un arī starp draugiem un paziņām nezina tādus, kas to būtu darījuši </c:v>
                </c:pt>
                <c:pt idx="8">
                  <c:v>Grūti pateikt</c:v>
                </c:pt>
              </c:strCache>
            </c:strRef>
          </c:cat>
          <c:val>
            <c:numRef>
              <c:f>Dati!$C$4:$C$12</c:f>
              <c:numCache>
                <c:formatCode>###0</c:formatCode>
                <c:ptCount val="9"/>
                <c:pt idx="0">
                  <c:v>7.2546299127097971</c:v>
                </c:pt>
                <c:pt idx="1">
                  <c:v>2.5757861030181348</c:v>
                </c:pt>
                <c:pt idx="2">
                  <c:v>1.9268629867964822</c:v>
                </c:pt>
                <c:pt idx="3">
                  <c:v>8.556979763413457</c:v>
                </c:pt>
                <c:pt idx="4">
                  <c:v>4.1818883094536545</c:v>
                </c:pt>
                <c:pt idx="5">
                  <c:v>3.182573070080148</c:v>
                </c:pt>
                <c:pt idx="7">
                  <c:v>78.030494441456071</c:v>
                </c:pt>
                <c:pt idx="8">
                  <c:v>1.8842803765536555</c:v>
                </c:pt>
              </c:numCache>
            </c:numRef>
          </c:val>
          <c:extLst xmlns:c16r2="http://schemas.microsoft.com/office/drawing/2015/06/chart">
            <c:ext xmlns:c16="http://schemas.microsoft.com/office/drawing/2014/chart" uri="{C3380CC4-5D6E-409C-BE32-E72D297353CC}">
              <c16:uniqueId val="{00000013-5D04-414E-8F0B-5F0CD3DC6738}"/>
            </c:ext>
          </c:extLst>
        </c:ser>
        <c:ser>
          <c:idx val="1"/>
          <c:order val="1"/>
          <c:tx>
            <c:strRef>
              <c:f>Dati!$D$3</c:f>
              <c:strCache>
                <c:ptCount val="1"/>
                <c:pt idx="0">
                  <c:v>07.2021, n=1008</c:v>
                </c:pt>
              </c:strCache>
            </c:strRef>
          </c:tx>
          <c:spPr>
            <a:solidFill>
              <a:srgbClr val="EE7965"/>
            </a:solidFill>
            <a:ln>
              <a:noFill/>
            </a:ln>
          </c:spPr>
          <c:invertIfNegative val="0"/>
          <c:dPt>
            <c:idx val="10"/>
            <c:invertIfNegative val="0"/>
            <c:bubble3D val="0"/>
            <c:spPr>
              <a:solidFill>
                <a:srgbClr val="EE7965"/>
              </a:solidFill>
              <a:ln w="25400">
                <a:noFill/>
              </a:ln>
            </c:spPr>
            <c:extLst xmlns:c16r2="http://schemas.microsoft.com/office/drawing/2015/06/chart">
              <c:ext xmlns:c16="http://schemas.microsoft.com/office/drawing/2014/chart" uri="{C3380CC4-5D6E-409C-BE32-E72D297353CC}">
                <c16:uniqueId val="{00000015-5D04-414E-8F0B-5F0CD3DC6738}"/>
              </c:ext>
            </c:extLst>
          </c:dPt>
          <c:dPt>
            <c:idx val="11"/>
            <c:invertIfNegative val="0"/>
            <c:bubble3D val="0"/>
            <c:extLst xmlns:c16r2="http://schemas.microsoft.com/office/drawing/2015/06/chart">
              <c:ext xmlns:c16="http://schemas.microsoft.com/office/drawing/2014/chart" uri="{C3380CC4-5D6E-409C-BE32-E72D297353CC}">
                <c16:uniqueId val="{00000016-5D04-414E-8F0B-5F0CD3DC6738}"/>
              </c:ext>
            </c:extLst>
          </c:dPt>
          <c:dLbls>
            <c:spPr>
              <a:noFill/>
              <a:ln w="25400">
                <a:noFill/>
              </a:ln>
            </c:spPr>
            <c:txPr>
              <a:bodyPr wrap="square" lIns="38100" tIns="19050" rIns="38100" bIns="19050" anchor="ctr">
                <a:spAutoFit/>
              </a:bodyPr>
              <a:lstStyle/>
              <a:p>
                <a:pPr>
                  <a:defRPr b="0"/>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Dati!$B$4:$B$12</c:f>
              <c:strCache>
                <c:ptCount val="9"/>
                <c:pt idx="0">
                  <c:v>Ir pirkuši cigaretes vai citus tabakas un nikotīna izstrādājumus*</c:v>
                </c:pt>
                <c:pt idx="1">
                  <c:v>Ir pirkuši degvielu</c:v>
                </c:pt>
                <c:pt idx="2">
                  <c:v>Ir pirkuši alkoholu</c:v>
                </c:pt>
                <c:pt idx="3">
                  <c:v>Draugi vai paziņas ir pirkuši cigaretes vai citus tabakas un nikotīna izstrādājumus**</c:v>
                </c:pt>
                <c:pt idx="4">
                  <c:v>Draugi vai paziņas ir pirkuši degvielu***</c:v>
                </c:pt>
                <c:pt idx="5">
                  <c:v>Draugi vai paziņas ir pirkuši alkoholu***</c:v>
                </c:pt>
                <c:pt idx="6">
                  <c:v>Nav pirkuši minētās lietas, taču draugu un paziņu lokā ir cilvēki, kuri ir pirkuši****</c:v>
                </c:pt>
                <c:pt idx="7">
                  <c:v>Nav pirkuši, un arī starp draugiem un paziņām nezina tādus, kas to būtu darījuši </c:v>
                </c:pt>
                <c:pt idx="8">
                  <c:v>Grūti pateikt</c:v>
                </c:pt>
              </c:strCache>
            </c:strRef>
          </c:cat>
          <c:val>
            <c:numRef>
              <c:f>Dati!$D$4:$D$12</c:f>
              <c:numCache>
                <c:formatCode>0</c:formatCode>
                <c:ptCount val="9"/>
                <c:pt idx="0">
                  <c:v>9.7815492724429998</c:v>
                </c:pt>
                <c:pt idx="1">
                  <c:v>2.795286700757194</c:v>
                </c:pt>
                <c:pt idx="2">
                  <c:v>1.8970162220396831</c:v>
                </c:pt>
                <c:pt idx="3">
                  <c:v>9.0081543811523197</c:v>
                </c:pt>
                <c:pt idx="4">
                  <c:v>3.5211006173420905</c:v>
                </c:pt>
                <c:pt idx="5">
                  <c:v>2.8706285412450852</c:v>
                </c:pt>
                <c:pt idx="7">
                  <c:v>77.097046747604026</c:v>
                </c:pt>
                <c:pt idx="8">
                  <c:v>1.2143814906100674</c:v>
                </c:pt>
              </c:numCache>
            </c:numRef>
          </c:val>
          <c:extLst xmlns:c16r2="http://schemas.microsoft.com/office/drawing/2015/06/chart">
            <c:ext xmlns:c16="http://schemas.microsoft.com/office/drawing/2014/chart" uri="{C3380CC4-5D6E-409C-BE32-E72D297353CC}">
              <c16:uniqueId val="{00000017-5D04-414E-8F0B-5F0CD3DC6738}"/>
            </c:ext>
          </c:extLst>
        </c:ser>
        <c:ser>
          <c:idx val="2"/>
          <c:order val="2"/>
          <c:tx>
            <c:strRef>
              <c:f>Dati!$E$3</c:f>
              <c:strCache>
                <c:ptCount val="1"/>
                <c:pt idx="0">
                  <c:v>08.2020, n=1009</c:v>
                </c:pt>
              </c:strCache>
            </c:strRef>
          </c:tx>
          <c:spPr>
            <a:solidFill>
              <a:srgbClr val="F4A698"/>
            </a:solidFill>
          </c:spPr>
          <c:invertIfNegative val="0"/>
          <c:dLbls>
            <c:spPr>
              <a:noFill/>
              <a:ln w="25400">
                <a:noFill/>
              </a:ln>
            </c:spPr>
            <c:txPr>
              <a:bodyPr wrap="square" lIns="38100" tIns="19050" rIns="38100" bIns="19050" anchor="ctr">
                <a:spAutoFit/>
              </a:bodyPr>
              <a:lstStyle/>
              <a:p>
                <a:pPr>
                  <a:defRPr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Dati!$B$4:$B$12</c:f>
              <c:strCache>
                <c:ptCount val="9"/>
                <c:pt idx="0">
                  <c:v>Ir pirkuši cigaretes vai citus tabakas un nikotīna izstrādājumus*</c:v>
                </c:pt>
                <c:pt idx="1">
                  <c:v>Ir pirkuši degvielu</c:v>
                </c:pt>
                <c:pt idx="2">
                  <c:v>Ir pirkuši alkoholu</c:v>
                </c:pt>
                <c:pt idx="3">
                  <c:v>Draugi vai paziņas ir pirkuši cigaretes vai citus tabakas un nikotīna izstrādājumus**</c:v>
                </c:pt>
                <c:pt idx="4">
                  <c:v>Draugi vai paziņas ir pirkuši degvielu***</c:v>
                </c:pt>
                <c:pt idx="5">
                  <c:v>Draugi vai paziņas ir pirkuši alkoholu***</c:v>
                </c:pt>
                <c:pt idx="6">
                  <c:v>Nav pirkuši minētās lietas, taču draugu un paziņu lokā ir cilvēki, kuri ir pirkuši****</c:v>
                </c:pt>
                <c:pt idx="7">
                  <c:v>Nav pirkuši, un arī starp draugiem un paziņām nezina tādus, kas to būtu darījuši </c:v>
                </c:pt>
                <c:pt idx="8">
                  <c:v>Grūti pateikt</c:v>
                </c:pt>
              </c:strCache>
            </c:strRef>
          </c:cat>
          <c:val>
            <c:numRef>
              <c:f>Dati!$E$4:$E$12</c:f>
              <c:numCache>
                <c:formatCode>0</c:formatCode>
                <c:ptCount val="9"/>
                <c:pt idx="0">
                  <c:v>11.847989583903331</c:v>
                </c:pt>
                <c:pt idx="1">
                  <c:v>4.0624489317861201</c:v>
                </c:pt>
                <c:pt idx="2">
                  <c:v>3.5395176256985899</c:v>
                </c:pt>
                <c:pt idx="3">
                  <c:v>12.170907199304406</c:v>
                </c:pt>
                <c:pt idx="4">
                  <c:v>5.0009039749544604</c:v>
                </c:pt>
                <c:pt idx="5">
                  <c:v>4.5701634448456403</c:v>
                </c:pt>
                <c:pt idx="7">
                  <c:v>71.504352561625851</c:v>
                </c:pt>
                <c:pt idx="8">
                  <c:v>1.7067690459249256</c:v>
                </c:pt>
              </c:numCache>
            </c:numRef>
          </c:val>
          <c:extLst xmlns:c16r2="http://schemas.microsoft.com/office/drawing/2015/06/chart">
            <c:ext xmlns:c16="http://schemas.microsoft.com/office/drawing/2014/chart" uri="{C3380CC4-5D6E-409C-BE32-E72D297353CC}">
              <c16:uniqueId val="{00000018-5D04-414E-8F0B-5F0CD3DC6738}"/>
            </c:ext>
          </c:extLst>
        </c:ser>
        <c:ser>
          <c:idx val="3"/>
          <c:order val="3"/>
          <c:tx>
            <c:strRef>
              <c:f>Dati!$F$3</c:f>
              <c:strCache>
                <c:ptCount val="1"/>
                <c:pt idx="0">
                  <c:v>05.2019, n=1017</c:v>
                </c:pt>
              </c:strCache>
            </c:strRef>
          </c:tx>
          <c:spPr>
            <a:solidFill>
              <a:srgbClr val="F9D2CC"/>
            </a:solidFill>
          </c:spPr>
          <c:invertIfNegative val="0"/>
          <c:dLbls>
            <c:spPr>
              <a:noFill/>
              <a:ln>
                <a:noFill/>
              </a:ln>
              <a:effectLst/>
            </c:spPr>
            <c:txPr>
              <a:bodyPr wrap="square" lIns="38100" tIns="19050" rIns="38100" bIns="19050" anchor="ctr">
                <a:spAutoFit/>
              </a:bodyPr>
              <a:lstStyle/>
              <a:p>
                <a:pPr>
                  <a:defRPr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Dati!$B$4:$B$12</c:f>
              <c:strCache>
                <c:ptCount val="9"/>
                <c:pt idx="0">
                  <c:v>Ir pirkuši cigaretes vai citus tabakas un nikotīna izstrādājumus*</c:v>
                </c:pt>
                <c:pt idx="1">
                  <c:v>Ir pirkuši degvielu</c:v>
                </c:pt>
                <c:pt idx="2">
                  <c:v>Ir pirkuši alkoholu</c:v>
                </c:pt>
                <c:pt idx="3">
                  <c:v>Draugi vai paziņas ir pirkuši cigaretes vai citus tabakas un nikotīna izstrādājumus**</c:v>
                </c:pt>
                <c:pt idx="4">
                  <c:v>Draugi vai paziņas ir pirkuši degvielu***</c:v>
                </c:pt>
                <c:pt idx="5">
                  <c:v>Draugi vai paziņas ir pirkuši alkoholu***</c:v>
                </c:pt>
                <c:pt idx="6">
                  <c:v>Nav pirkuši minētās lietas, taču draugu un paziņu lokā ir cilvēki, kuri ir pirkuši****</c:v>
                </c:pt>
                <c:pt idx="7">
                  <c:v>Nav pirkuši, un arī starp draugiem un paziņām nezina tādus, kas to būtu darījuši </c:v>
                </c:pt>
                <c:pt idx="8">
                  <c:v>Grūti pateikt</c:v>
                </c:pt>
              </c:strCache>
            </c:strRef>
          </c:cat>
          <c:val>
            <c:numRef>
              <c:f>Dati!$F$4:$F$12</c:f>
              <c:numCache>
                <c:formatCode>0</c:formatCode>
                <c:ptCount val="9"/>
                <c:pt idx="0">
                  <c:v>11.363275828403511</c:v>
                </c:pt>
                <c:pt idx="1">
                  <c:v>4.5538400144886415</c:v>
                </c:pt>
                <c:pt idx="2">
                  <c:v>4.3079364043184052</c:v>
                </c:pt>
                <c:pt idx="3">
                  <c:v>11.18944179212499</c:v>
                </c:pt>
                <c:pt idx="4">
                  <c:v>6.9907413973333519</c:v>
                </c:pt>
                <c:pt idx="5">
                  <c:v>4.7814988420813958</c:v>
                </c:pt>
                <c:pt idx="7">
                  <c:v>70.482645882658957</c:v>
                </c:pt>
                <c:pt idx="8">
                  <c:v>2.731994074705006</c:v>
                </c:pt>
              </c:numCache>
            </c:numRef>
          </c:val>
          <c:extLst xmlns:c16r2="http://schemas.microsoft.com/office/drawing/2015/06/chart">
            <c:ext xmlns:c16="http://schemas.microsoft.com/office/drawing/2014/chart" uri="{C3380CC4-5D6E-409C-BE32-E72D297353CC}">
              <c16:uniqueId val="{00000019-5D04-414E-8F0B-5F0CD3DC6738}"/>
            </c:ext>
          </c:extLst>
        </c:ser>
        <c:ser>
          <c:idx val="4"/>
          <c:order val="4"/>
          <c:tx>
            <c:strRef>
              <c:f>Dati!$G$3</c:f>
              <c:strCache>
                <c:ptCount val="1"/>
                <c:pt idx="0">
                  <c:v>09.2015, n=1005</c:v>
                </c:pt>
              </c:strCache>
            </c:strRef>
          </c:tx>
          <c:spPr>
            <a:solidFill>
              <a:schemeClr val="accent4">
                <a:lumMod val="75000"/>
              </a:schemeClr>
            </a:solidFill>
          </c:spPr>
          <c:invertIfNegative val="0"/>
          <c:dLbls>
            <c:spPr>
              <a:noFill/>
              <a:ln>
                <a:noFill/>
              </a:ln>
              <a:effectLst/>
            </c:spPr>
            <c:txPr>
              <a:bodyPr wrap="square" lIns="38100" tIns="19050" rIns="38100" bIns="19050" anchor="ctr">
                <a:spAutoFit/>
              </a:bodyPr>
              <a:lstStyle/>
              <a:p>
                <a:pPr>
                  <a:defRPr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Dati!$B$4:$B$12</c:f>
              <c:strCache>
                <c:ptCount val="9"/>
                <c:pt idx="0">
                  <c:v>Ir pirkuši cigaretes vai citus tabakas un nikotīna izstrādājumus*</c:v>
                </c:pt>
                <c:pt idx="1">
                  <c:v>Ir pirkuši degvielu</c:v>
                </c:pt>
                <c:pt idx="2">
                  <c:v>Ir pirkuši alkoholu</c:v>
                </c:pt>
                <c:pt idx="3">
                  <c:v>Draugi vai paziņas ir pirkuši cigaretes vai citus tabakas un nikotīna izstrādājumus**</c:v>
                </c:pt>
                <c:pt idx="4">
                  <c:v>Draugi vai paziņas ir pirkuši degvielu***</c:v>
                </c:pt>
                <c:pt idx="5">
                  <c:v>Draugi vai paziņas ir pirkuši alkoholu***</c:v>
                </c:pt>
                <c:pt idx="6">
                  <c:v>Nav pirkuši minētās lietas, taču draugu un paziņu lokā ir cilvēki, kuri ir pirkuši****</c:v>
                </c:pt>
                <c:pt idx="7">
                  <c:v>Nav pirkuši, un arī starp draugiem un paziņām nezina tādus, kas to būtu darījuši </c:v>
                </c:pt>
                <c:pt idx="8">
                  <c:v>Grūti pateikt</c:v>
                </c:pt>
              </c:strCache>
            </c:strRef>
          </c:cat>
          <c:val>
            <c:numRef>
              <c:f>Dati!$G$4:$G$12</c:f>
              <c:numCache>
                <c:formatCode>0</c:formatCode>
                <c:ptCount val="9"/>
                <c:pt idx="0">
                  <c:v>13.55237378432404</c:v>
                </c:pt>
                <c:pt idx="1">
                  <c:v>9.4773344716636583</c:v>
                </c:pt>
                <c:pt idx="2">
                  <c:v>7.0349221245716631</c:v>
                </c:pt>
                <c:pt idx="6">
                  <c:v>31.493633937283288</c:v>
                </c:pt>
                <c:pt idx="7">
                  <c:v>43.720444151053002</c:v>
                </c:pt>
                <c:pt idx="8">
                  <c:v>3.6312375714415808</c:v>
                </c:pt>
              </c:numCache>
            </c:numRef>
          </c:val>
          <c:extLst xmlns:c16r2="http://schemas.microsoft.com/office/drawing/2015/06/chart">
            <c:ext xmlns:c16="http://schemas.microsoft.com/office/drawing/2014/chart" uri="{C3380CC4-5D6E-409C-BE32-E72D297353CC}">
              <c16:uniqueId val="{0000001A-5D04-414E-8F0B-5F0CD3DC6738}"/>
            </c:ext>
          </c:extLst>
        </c:ser>
        <c:ser>
          <c:idx val="5"/>
          <c:order val="5"/>
          <c:tx>
            <c:strRef>
              <c:f>Dati!$H$3</c:f>
              <c:strCache>
                <c:ptCount val="1"/>
                <c:pt idx="0">
                  <c:v>06.2013, n=1004</c:v>
                </c:pt>
              </c:strCache>
            </c:strRef>
          </c:tx>
          <c:spPr>
            <a:solidFill>
              <a:srgbClr val="9CDE99"/>
            </a:solidFill>
          </c:spPr>
          <c:invertIfNegative val="0"/>
          <c:dLbls>
            <c:spPr>
              <a:noFill/>
              <a:ln>
                <a:noFill/>
              </a:ln>
              <a:effectLst/>
            </c:spPr>
            <c:txPr>
              <a:bodyPr wrap="square" lIns="38100" tIns="19050" rIns="38100" bIns="19050" anchor="ctr">
                <a:spAutoFit/>
              </a:bodyPr>
              <a:lstStyle/>
              <a:p>
                <a:pPr>
                  <a:defRPr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Dati!$B$4:$B$12</c:f>
              <c:strCache>
                <c:ptCount val="9"/>
                <c:pt idx="0">
                  <c:v>Ir pirkuši cigaretes vai citus tabakas un nikotīna izstrādājumus*</c:v>
                </c:pt>
                <c:pt idx="1">
                  <c:v>Ir pirkuši degvielu</c:v>
                </c:pt>
                <c:pt idx="2">
                  <c:v>Ir pirkuši alkoholu</c:v>
                </c:pt>
                <c:pt idx="3">
                  <c:v>Draugi vai paziņas ir pirkuši cigaretes vai citus tabakas un nikotīna izstrādājumus**</c:v>
                </c:pt>
                <c:pt idx="4">
                  <c:v>Draugi vai paziņas ir pirkuši degvielu***</c:v>
                </c:pt>
                <c:pt idx="5">
                  <c:v>Draugi vai paziņas ir pirkuši alkoholu***</c:v>
                </c:pt>
                <c:pt idx="6">
                  <c:v>Nav pirkuši minētās lietas, taču draugu un paziņu lokā ir cilvēki, kuri ir pirkuši****</c:v>
                </c:pt>
                <c:pt idx="7">
                  <c:v>Nav pirkuši, un arī starp draugiem un paziņām nezina tādus, kas to būtu darījuši </c:v>
                </c:pt>
                <c:pt idx="8">
                  <c:v>Grūti pateikt</c:v>
                </c:pt>
              </c:strCache>
            </c:strRef>
          </c:cat>
          <c:val>
            <c:numRef>
              <c:f>Dati!$H$4:$H$12</c:f>
              <c:numCache>
                <c:formatCode>0</c:formatCode>
                <c:ptCount val="9"/>
                <c:pt idx="0">
                  <c:v>26.77916596169916</c:v>
                </c:pt>
                <c:pt idx="1">
                  <c:v>15.091017680009339</c:v>
                </c:pt>
                <c:pt idx="2">
                  <c:v>14.705155006191696</c:v>
                </c:pt>
                <c:pt idx="6">
                  <c:v>23.046217139032375</c:v>
                </c:pt>
                <c:pt idx="7">
                  <c:v>40.716189762526</c:v>
                </c:pt>
                <c:pt idx="8">
                  <c:v>1.9583777656022034</c:v>
                </c:pt>
              </c:numCache>
            </c:numRef>
          </c:val>
          <c:extLst xmlns:c16r2="http://schemas.microsoft.com/office/drawing/2015/06/chart">
            <c:ext xmlns:c16="http://schemas.microsoft.com/office/drawing/2014/chart" uri="{C3380CC4-5D6E-409C-BE32-E72D297353CC}">
              <c16:uniqueId val="{0000001B-5D04-414E-8F0B-5F0CD3DC6738}"/>
            </c:ext>
          </c:extLst>
        </c:ser>
        <c:dLbls>
          <c:showLegendKey val="0"/>
          <c:showVal val="0"/>
          <c:showCatName val="0"/>
          <c:showSerName val="0"/>
          <c:showPercent val="0"/>
          <c:showBubbleSize val="0"/>
        </c:dLbls>
        <c:gapWidth val="40"/>
        <c:axId val="406634944"/>
        <c:axId val="406636904"/>
      </c:barChart>
      <c:catAx>
        <c:axId val="406634944"/>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050" b="0" i="0" u="none" strike="noStrike" baseline="0">
                <a:solidFill>
                  <a:srgbClr val="000000"/>
                </a:solidFill>
                <a:latin typeface="Arial"/>
                <a:ea typeface="Arial"/>
                <a:cs typeface="Arial"/>
              </a:defRPr>
            </a:pPr>
            <a:endParaRPr lang="en-US"/>
          </a:p>
        </c:txPr>
        <c:crossAx val="406636904"/>
        <c:crosses val="autoZero"/>
        <c:auto val="1"/>
        <c:lblAlgn val="ctr"/>
        <c:lblOffset val="100"/>
        <c:tickLblSkip val="1"/>
        <c:tickMarkSkip val="1"/>
        <c:noMultiLvlLbl val="0"/>
      </c:catAx>
      <c:valAx>
        <c:axId val="406636904"/>
        <c:scaling>
          <c:orientation val="minMax"/>
          <c:min val="0"/>
        </c:scaling>
        <c:delete val="1"/>
        <c:axPos val="t"/>
        <c:numFmt formatCode="###0" sourceLinked="1"/>
        <c:majorTickMark val="out"/>
        <c:minorTickMark val="none"/>
        <c:tickLblPos val="nextTo"/>
        <c:crossAx val="406634944"/>
        <c:crosses val="autoZero"/>
        <c:crossBetween val="between"/>
        <c:majorUnit val="20"/>
      </c:valAx>
      <c:spPr>
        <a:noFill/>
        <a:ln w="25400">
          <a:noFill/>
        </a:ln>
      </c:spPr>
    </c:plotArea>
    <c:legend>
      <c:legendPos val="r"/>
      <c:layout>
        <c:manualLayout>
          <c:xMode val="edge"/>
          <c:yMode val="edge"/>
          <c:x val="0.77824665581960628"/>
          <c:y val="0.40140606818140678"/>
          <c:w val="0.18791558295032126"/>
          <c:h val="0.26687562541048998"/>
        </c:manualLayout>
      </c:layout>
      <c:overlay val="0"/>
      <c:txPr>
        <a:bodyPr/>
        <a:lstStyle/>
        <a:p>
          <a:pPr>
            <a:defRPr sz="900"/>
          </a:pPr>
          <a:endParaRPr lang="en-US"/>
        </a:p>
      </c:txPr>
    </c:legend>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a:pPr>
            <a:r>
              <a:rPr lang="lv-LV" sz="900"/>
              <a:t>%</a:t>
            </a:r>
          </a:p>
        </c:rich>
      </c:tx>
      <c:layout>
        <c:manualLayout>
          <c:xMode val="edge"/>
          <c:yMode val="edge"/>
          <c:x val="0.95515596003736214"/>
          <c:y val="9.4602494259213313E-2"/>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36103614516082577"/>
          <c:y val="9.3508165212645059E-2"/>
          <c:w val="0.63887392212204785"/>
          <c:h val="0.88171303155216063"/>
        </c:manualLayout>
      </c:layout>
      <c:barChart>
        <c:barDir val="bar"/>
        <c:grouping val="stacked"/>
        <c:varyColors val="0"/>
        <c:ser>
          <c:idx val="0"/>
          <c:order val="0"/>
          <c:tx>
            <c:strRef>
              <c:f>Dati!$C$283</c:f>
              <c:strCache>
                <c:ptCount val="1"/>
                <c:pt idx="0">
                  <c:v>.</c:v>
                </c:pt>
              </c:strCache>
            </c:strRef>
          </c:tx>
          <c:spPr>
            <a:noFill/>
            <a:ln w="25400">
              <a:noFill/>
            </a:ln>
          </c:spPr>
          <c:invertIfNegative val="0"/>
          <c:cat>
            <c:strRef>
              <c:f>Dati!$B$284:$B$325</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Dati!$C$284:$C$325</c:f>
              <c:numCache>
                <c:formatCode>General</c:formatCode>
                <c:ptCount val="42"/>
                <c:pt idx="0" formatCode="0">
                  <c:v>45.38248571570815</c:v>
                </c:pt>
                <c:pt idx="2" formatCode="0">
                  <c:v>39.240901098766088</c:v>
                </c:pt>
                <c:pt idx="3" formatCode="0">
                  <c:v>51.1318161612556</c:v>
                </c:pt>
                <c:pt idx="5" formatCode="0">
                  <c:v>37.361321980094857</c:v>
                </c:pt>
                <c:pt idx="6" formatCode="0">
                  <c:v>44.24834122091832</c:v>
                </c:pt>
                <c:pt idx="7" formatCode="0">
                  <c:v>44.401008709314326</c:v>
                </c:pt>
                <c:pt idx="8" formatCode="0">
                  <c:v>42.144986126915512</c:v>
                </c:pt>
                <c:pt idx="9" formatCode="0">
                  <c:v>48.520180272878832</c:v>
                </c:pt>
                <c:pt idx="10" formatCode="0">
                  <c:v>52.026648344173296</c:v>
                </c:pt>
                <c:pt idx="12" formatCode="0">
                  <c:v>50.200869353950878</c:v>
                </c:pt>
                <c:pt idx="13" formatCode="0">
                  <c:v>37.143930070805773</c:v>
                </c:pt>
                <c:pt idx="15" formatCode="0">
                  <c:v>37.644051453663849</c:v>
                </c:pt>
                <c:pt idx="16" formatCode="0">
                  <c:v>40.743651689670116</c:v>
                </c:pt>
                <c:pt idx="17" formatCode="0">
                  <c:v>59.762410873681802</c:v>
                </c:pt>
                <c:pt idx="19" formatCode="0">
                  <c:v>34.58775788370771</c:v>
                </c:pt>
                <c:pt idx="20" formatCode="0">
                  <c:v>42.606154459954354</c:v>
                </c:pt>
                <c:pt idx="21" formatCode="0">
                  <c:v>50.706281436154086</c:v>
                </c:pt>
                <c:pt idx="22" formatCode="0">
                  <c:v>50.167896509865898</c:v>
                </c:pt>
                <c:pt idx="23" formatCode="0">
                  <c:v>48.207922042510198</c:v>
                </c:pt>
                <c:pt idx="25" formatCode="0">
                  <c:v>50.192334717880215</c:v>
                </c:pt>
                <c:pt idx="26" formatCode="0">
                  <c:v>43.129569767563929</c:v>
                </c:pt>
                <c:pt idx="27" formatCode="0">
                  <c:v>51.749558560554547</c:v>
                </c:pt>
                <c:pt idx="28" formatCode="0">
                  <c:v>48.684591701338647</c:v>
                </c:pt>
                <c:pt idx="29" formatCode="0">
                  <c:v>28.331066336824406</c:v>
                </c:pt>
                <c:pt idx="31" formatCode="0">
                  <c:v>50.192334717880215</c:v>
                </c:pt>
                <c:pt idx="32" formatCode="0">
                  <c:v>41.748098166700032</c:v>
                </c:pt>
                <c:pt idx="33" formatCode="0">
                  <c:v>44.395700347685036</c:v>
                </c:pt>
                <c:pt idx="35" formatCode="0">
                  <c:v>7</c:v>
                </c:pt>
                <c:pt idx="36" formatCode="0">
                  <c:v>34.173057119003232</c:v>
                </c:pt>
                <c:pt idx="37" formatCode="0">
                  <c:v>50.853633527506673</c:v>
                </c:pt>
                <c:pt idx="39" formatCode="0">
                  <c:v>26.744047665492658</c:v>
                </c:pt>
                <c:pt idx="40" formatCode="0">
                  <c:v>45.475724495956229</c:v>
                </c:pt>
                <c:pt idx="41" formatCode="0">
                  <c:v>52.767605827593044</c:v>
                </c:pt>
              </c:numCache>
            </c:numRef>
          </c:val>
          <c:extLst xmlns:c16r2="http://schemas.microsoft.com/office/drawing/2015/06/chart">
            <c:ext xmlns:c16="http://schemas.microsoft.com/office/drawing/2014/chart" uri="{C3380CC4-5D6E-409C-BE32-E72D297353CC}">
              <c16:uniqueId val="{00000000-CED7-47FF-A80F-0225D1E464F0}"/>
            </c:ext>
          </c:extLst>
        </c:ser>
        <c:ser>
          <c:idx val="1"/>
          <c:order val="1"/>
          <c:tx>
            <c:strRef>
              <c:f>Dati!$D$283</c:f>
              <c:strCache>
                <c:ptCount val="1"/>
                <c:pt idx="0">
                  <c:v>Nemaz nav nosodāma</c:v>
                </c:pt>
              </c:strCache>
            </c:strRef>
          </c:tx>
          <c:spPr>
            <a:solidFill>
              <a:schemeClr val="accent3">
                <a:lumMod val="50000"/>
              </a:schemeClr>
            </a:solidFill>
            <a:ln w="25400">
              <a:noFill/>
            </a:ln>
          </c:spPr>
          <c:invertIfNegative val="0"/>
          <c:dLbls>
            <c:spPr>
              <a:noFill/>
              <a:ln w="25400">
                <a:noFill/>
              </a:ln>
            </c:spPr>
            <c:txPr>
              <a:bodyPr/>
              <a:lstStyle/>
              <a:p>
                <a:pPr>
                  <a:defRPr sz="9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Dati!$B$284:$B$325</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Dati!$D$284:$D$325</c:f>
              <c:numCache>
                <c:formatCode>General</c:formatCode>
                <c:ptCount val="42"/>
                <c:pt idx="0" formatCode="0">
                  <c:v>9.8381021090197009</c:v>
                </c:pt>
                <c:pt idx="2" formatCode="0">
                  <c:v>12.034886296224652</c:v>
                </c:pt>
                <c:pt idx="3" formatCode="0">
                  <c:v>7.781623366554177</c:v>
                </c:pt>
                <c:pt idx="5" formatCode="0">
                  <c:v>15.213569619636184</c:v>
                </c:pt>
                <c:pt idx="6" formatCode="0">
                  <c:v>6.9366579508165396</c:v>
                </c:pt>
                <c:pt idx="7" formatCode="0">
                  <c:v>12.144717055569965</c:v>
                </c:pt>
                <c:pt idx="8" formatCode="0">
                  <c:v>10.931970940419584</c:v>
                </c:pt>
                <c:pt idx="9" formatCode="0">
                  <c:v>9.7460092558303639</c:v>
                </c:pt>
                <c:pt idx="10" formatCode="0">
                  <c:v>6.3984865112953111</c:v>
                </c:pt>
                <c:pt idx="12" formatCode="0">
                  <c:v>8.2469983060328289</c:v>
                </c:pt>
                <c:pt idx="13" formatCode="0">
                  <c:v>12.809206248287076</c:v>
                </c:pt>
                <c:pt idx="15" formatCode="0">
                  <c:v>17.176216806029309</c:v>
                </c:pt>
                <c:pt idx="16" formatCode="0">
                  <c:v>11.126883446055514</c:v>
                </c:pt>
                <c:pt idx="17" formatCode="0">
                  <c:v>3.9394654939735356</c:v>
                </c:pt>
                <c:pt idx="19" formatCode="0">
                  <c:v>13.519992363027669</c:v>
                </c:pt>
                <c:pt idx="20" formatCode="0">
                  <c:v>8.6071378183839062</c:v>
                </c:pt>
                <c:pt idx="21" formatCode="0">
                  <c:v>3.8601865373716699</c:v>
                </c:pt>
                <c:pt idx="22" formatCode="0">
                  <c:v>7.4973390128077959</c:v>
                </c:pt>
                <c:pt idx="23" formatCode="0">
                  <c:v>11.599942523190791</c:v>
                </c:pt>
                <c:pt idx="25" formatCode="0">
                  <c:v>5.8750901450510904</c:v>
                </c:pt>
                <c:pt idx="26" formatCode="0">
                  <c:v>13.516919007691451</c:v>
                </c:pt>
                <c:pt idx="27" formatCode="0">
                  <c:v>4.7528671046971587</c:v>
                </c:pt>
                <c:pt idx="28" formatCode="0">
                  <c:v>12.480745848468093</c:v>
                </c:pt>
                <c:pt idx="29" formatCode="0">
                  <c:v>14.226900424784485</c:v>
                </c:pt>
                <c:pt idx="31" formatCode="0">
                  <c:v>5.8750901450510904</c:v>
                </c:pt>
                <c:pt idx="32" formatCode="0">
                  <c:v>11.93917907971508</c:v>
                </c:pt>
                <c:pt idx="33" formatCode="0">
                  <c:v>11.650865343493045</c:v>
                </c:pt>
                <c:pt idx="35" formatCode="0">
                  <c:v>31.766178137963205</c:v>
                </c:pt>
                <c:pt idx="36" formatCode="0">
                  <c:v>9.2442441721335538</c:v>
                </c:pt>
                <c:pt idx="37" formatCode="0">
                  <c:v>7.5427441317166508</c:v>
                </c:pt>
                <c:pt idx="39" formatCode="0">
                  <c:v>14.665858827364104</c:v>
                </c:pt>
                <c:pt idx="40" formatCode="0">
                  <c:v>8.2264535443802576</c:v>
                </c:pt>
                <c:pt idx="41" formatCode="0">
                  <c:v>8.1431910896636186</c:v>
                </c:pt>
              </c:numCache>
            </c:numRef>
          </c:val>
          <c:extLst xmlns:c16r2="http://schemas.microsoft.com/office/drawing/2015/06/chart">
            <c:ext xmlns:c16="http://schemas.microsoft.com/office/drawing/2014/chart" uri="{C3380CC4-5D6E-409C-BE32-E72D297353CC}">
              <c16:uniqueId val="{00000001-CED7-47FF-A80F-0225D1E464F0}"/>
            </c:ext>
          </c:extLst>
        </c:ser>
        <c:ser>
          <c:idx val="2"/>
          <c:order val="2"/>
          <c:tx>
            <c:strRef>
              <c:f>Dati!$E$283</c:f>
              <c:strCache>
                <c:ptCount val="1"/>
                <c:pt idx="0">
                  <c:v>Drīzāk nav nosodāma</c:v>
                </c:pt>
              </c:strCache>
            </c:strRef>
          </c:tx>
          <c:spPr>
            <a:solidFill>
              <a:schemeClr val="accent3">
                <a:lumMod val="60000"/>
                <a:lumOff val="40000"/>
              </a:schemeClr>
            </a:solidFill>
            <a:ln w="25400">
              <a:noFill/>
            </a:ln>
          </c:spPr>
          <c:invertIfNegative val="0"/>
          <c:dLbls>
            <c:spPr>
              <a:noFill/>
              <a:ln w="25400">
                <a:noFill/>
              </a:ln>
            </c:spPr>
            <c:txPr>
              <a:bodyPr/>
              <a:lstStyle/>
              <a:p>
                <a:pPr>
                  <a:defRPr sz="9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Dati!$B$284:$B$325</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Dati!$E$284:$E$325</c:f>
              <c:numCache>
                <c:formatCode>General</c:formatCode>
                <c:ptCount val="42"/>
                <c:pt idx="0" formatCode="0">
                  <c:v>19.562721464775969</c:v>
                </c:pt>
                <c:pt idx="2" formatCode="0">
                  <c:v>23.507521894513079</c:v>
                </c:pt>
                <c:pt idx="3" formatCode="0">
                  <c:v>15.869869761694041</c:v>
                </c:pt>
                <c:pt idx="5" formatCode="0">
                  <c:v>22.20841768977278</c:v>
                </c:pt>
                <c:pt idx="6" formatCode="0">
                  <c:v>23.598310117768964</c:v>
                </c:pt>
                <c:pt idx="7" formatCode="0">
                  <c:v>18.237583524619531</c:v>
                </c:pt>
                <c:pt idx="8" formatCode="0">
                  <c:v>21.706352222168725</c:v>
                </c:pt>
                <c:pt idx="9" formatCode="0">
                  <c:v>16.517119760794625</c:v>
                </c:pt>
                <c:pt idx="10" formatCode="0">
                  <c:v>16.35817443403521</c:v>
                </c:pt>
                <c:pt idx="12" formatCode="0">
                  <c:v>16.335441629520108</c:v>
                </c:pt>
                <c:pt idx="13" formatCode="0">
                  <c:v>24.83017297041097</c:v>
                </c:pt>
                <c:pt idx="15" formatCode="0">
                  <c:v>19.963041029810658</c:v>
                </c:pt>
                <c:pt idx="16" formatCode="0">
                  <c:v>22.912774153778187</c:v>
                </c:pt>
                <c:pt idx="17" formatCode="0">
                  <c:v>11.081432921848483</c:v>
                </c:pt>
                <c:pt idx="19" formatCode="0">
                  <c:v>26.675559042768445</c:v>
                </c:pt>
                <c:pt idx="20" formatCode="0">
                  <c:v>23.570017011165557</c:v>
                </c:pt>
                <c:pt idx="21" formatCode="0">
                  <c:v>20.216841315978066</c:v>
                </c:pt>
                <c:pt idx="22" formatCode="0">
                  <c:v>17.118073766830125</c:v>
                </c:pt>
                <c:pt idx="23" formatCode="0">
                  <c:v>14.975444723802829</c:v>
                </c:pt>
                <c:pt idx="25" formatCode="0">
                  <c:v>18.715884426572512</c:v>
                </c:pt>
                <c:pt idx="26" formatCode="0">
                  <c:v>18.136820514248441</c:v>
                </c:pt>
                <c:pt idx="27" formatCode="0">
                  <c:v>18.280883624252116</c:v>
                </c:pt>
                <c:pt idx="28" formatCode="0">
                  <c:v>13.617971739697081</c:v>
                </c:pt>
                <c:pt idx="29" formatCode="0">
                  <c:v>32.225342527894924</c:v>
                </c:pt>
                <c:pt idx="31" formatCode="0">
                  <c:v>18.715884426572512</c:v>
                </c:pt>
                <c:pt idx="32" formatCode="0">
                  <c:v>21.096032043088705</c:v>
                </c:pt>
                <c:pt idx="33" formatCode="0">
                  <c:v>18.736743598325734</c:v>
                </c:pt>
                <c:pt idx="35" formatCode="0">
                  <c:v>36.01713115154061</c:v>
                </c:pt>
                <c:pt idx="36" formatCode="0">
                  <c:v>31.366007998367035</c:v>
                </c:pt>
                <c:pt idx="37" formatCode="0">
                  <c:v>16.38693163028049</c:v>
                </c:pt>
                <c:pt idx="39" formatCode="0">
                  <c:v>33.373402796647056</c:v>
                </c:pt>
                <c:pt idx="40" formatCode="0">
                  <c:v>21.081131249167338</c:v>
                </c:pt>
                <c:pt idx="41" formatCode="0">
                  <c:v>13.87251237224716</c:v>
                </c:pt>
              </c:numCache>
            </c:numRef>
          </c:val>
          <c:extLst xmlns:c16r2="http://schemas.microsoft.com/office/drawing/2015/06/chart">
            <c:ext xmlns:c16="http://schemas.microsoft.com/office/drawing/2014/chart" uri="{C3380CC4-5D6E-409C-BE32-E72D297353CC}">
              <c16:uniqueId val="{00000002-CED7-47FF-A80F-0225D1E464F0}"/>
            </c:ext>
          </c:extLst>
        </c:ser>
        <c:ser>
          <c:idx val="3"/>
          <c:order val="3"/>
          <c:tx>
            <c:strRef>
              <c:f>Dati!$F$283</c:f>
              <c:strCache>
                <c:ptCount val="1"/>
                <c:pt idx="0">
                  <c:v>Drīzāk nosodāma</c:v>
                </c:pt>
              </c:strCache>
            </c:strRef>
          </c:tx>
          <c:spPr>
            <a:solidFill>
              <a:srgbClr val="74D880"/>
            </a:solidFill>
            <a:ln w="25400">
              <a:noFill/>
            </a:ln>
          </c:spPr>
          <c:invertIfNegative val="0"/>
          <c:dLbls>
            <c:spPr>
              <a:noFill/>
              <a:ln w="25400">
                <a:noFill/>
              </a:ln>
            </c:spPr>
            <c:txPr>
              <a:bodyPr/>
              <a:lstStyle/>
              <a:p>
                <a:pPr>
                  <a:defRPr sz="9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Dati!$B$284:$B$325</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Dati!$F$284:$F$325</c:f>
              <c:numCache>
                <c:formatCode>General</c:formatCode>
                <c:ptCount val="42"/>
                <c:pt idx="0" formatCode="0">
                  <c:v>33.992243082038151</c:v>
                </c:pt>
                <c:pt idx="2" formatCode="0">
                  <c:v>30.799698754876015</c:v>
                </c:pt>
                <c:pt idx="3" formatCode="0">
                  <c:v>36.980884197277256</c:v>
                </c:pt>
                <c:pt idx="5" formatCode="0">
                  <c:v>34.682831126037506</c:v>
                </c:pt>
                <c:pt idx="6" formatCode="0">
                  <c:v>31.650707437932169</c:v>
                </c:pt>
                <c:pt idx="7" formatCode="0">
                  <c:v>33.929196099133165</c:v>
                </c:pt>
                <c:pt idx="8" formatCode="0">
                  <c:v>32.65072512959815</c:v>
                </c:pt>
                <c:pt idx="9" formatCode="0">
                  <c:v>38.649770098102287</c:v>
                </c:pt>
                <c:pt idx="10" formatCode="0">
                  <c:v>32.962864105708192</c:v>
                </c:pt>
                <c:pt idx="12" formatCode="0">
                  <c:v>37.229131759427645</c:v>
                </c:pt>
                <c:pt idx="13" formatCode="0">
                  <c:v>28.335803938509745</c:v>
                </c:pt>
                <c:pt idx="15" formatCode="0">
                  <c:v>28.290146341569752</c:v>
                </c:pt>
                <c:pt idx="16" formatCode="0">
                  <c:v>33.711206312268466</c:v>
                </c:pt>
                <c:pt idx="17" formatCode="0">
                  <c:v>36.783513782895369</c:v>
                </c:pt>
                <c:pt idx="19" formatCode="0">
                  <c:v>30.439252771928178</c:v>
                </c:pt>
                <c:pt idx="20" formatCode="0">
                  <c:v>32.793836531784457</c:v>
                </c:pt>
                <c:pt idx="21" formatCode="0">
                  <c:v>31.247308275407143</c:v>
                </c:pt>
                <c:pt idx="22" formatCode="0">
                  <c:v>36.857403912909241</c:v>
                </c:pt>
                <c:pt idx="23" formatCode="0">
                  <c:v>35.917759903136464</c:v>
                </c:pt>
                <c:pt idx="25" formatCode="0">
                  <c:v>34.535085230754369</c:v>
                </c:pt>
                <c:pt idx="26" formatCode="0">
                  <c:v>36.299838526077295</c:v>
                </c:pt>
                <c:pt idx="27" formatCode="0">
                  <c:v>29.821047879700682</c:v>
                </c:pt>
                <c:pt idx="28" formatCode="0">
                  <c:v>34.816786934605013</c:v>
                </c:pt>
                <c:pt idx="29" formatCode="0">
                  <c:v>31.200234666025253</c:v>
                </c:pt>
                <c:pt idx="31" formatCode="0">
                  <c:v>34.535085230754369</c:v>
                </c:pt>
                <c:pt idx="32" formatCode="0">
                  <c:v>33.77477955889416</c:v>
                </c:pt>
                <c:pt idx="33" formatCode="0">
                  <c:v>33.665232443175718</c:v>
                </c:pt>
                <c:pt idx="35" formatCode="0">
                  <c:v>20.304308586265524</c:v>
                </c:pt>
                <c:pt idx="36" formatCode="0">
                  <c:v>29.269378832687103</c:v>
                </c:pt>
                <c:pt idx="37" formatCode="0">
                  <c:v>36.03524919825994</c:v>
                </c:pt>
                <c:pt idx="39" formatCode="0">
                  <c:v>27.159465930545174</c:v>
                </c:pt>
                <c:pt idx="40" formatCode="0">
                  <c:v>41.171720379729095</c:v>
                </c:pt>
                <c:pt idx="41" formatCode="0">
                  <c:v>35.806833886459764</c:v>
                </c:pt>
              </c:numCache>
            </c:numRef>
          </c:val>
          <c:extLst xmlns:c16r2="http://schemas.microsoft.com/office/drawing/2015/06/chart">
            <c:ext xmlns:c16="http://schemas.microsoft.com/office/drawing/2014/chart" uri="{C3380CC4-5D6E-409C-BE32-E72D297353CC}">
              <c16:uniqueId val="{00000003-CED7-47FF-A80F-0225D1E464F0}"/>
            </c:ext>
          </c:extLst>
        </c:ser>
        <c:ser>
          <c:idx val="4"/>
          <c:order val="4"/>
          <c:tx>
            <c:strRef>
              <c:f>Dati!$G$283</c:f>
              <c:strCache>
                <c:ptCount val="1"/>
                <c:pt idx="0">
                  <c:v>Ļoti nosodāma</c:v>
                </c:pt>
              </c:strCache>
            </c:strRef>
          </c:tx>
          <c:spPr>
            <a:solidFill>
              <a:schemeClr val="accent4">
                <a:lumMod val="75000"/>
              </a:schemeClr>
            </a:solidFill>
            <a:ln w="25400">
              <a:noFill/>
            </a:ln>
          </c:spPr>
          <c:invertIfNegative val="0"/>
          <c:dLbls>
            <c:dLbl>
              <c:idx val="35"/>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CED7-47FF-A80F-0225D1E464F0}"/>
                </c:ext>
                <c:ext xmlns:c15="http://schemas.microsoft.com/office/drawing/2012/chart" uri="{CE6537A1-D6FC-4f65-9D91-7224C49458BB}">
                  <c15:layout/>
                </c:ext>
              </c:extLst>
            </c:dLbl>
            <c:spPr>
              <a:noFill/>
              <a:ln w="25400">
                <a:noFill/>
              </a:ln>
            </c:spPr>
            <c:txPr>
              <a:bodyPr/>
              <a:lstStyle/>
              <a:p>
                <a:pPr>
                  <a:defRPr sz="900" b="1">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Dati!$B$284:$B$325</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Dati!$G$284:$G$325</c:f>
              <c:numCache>
                <c:formatCode>General</c:formatCode>
                <c:ptCount val="42"/>
                <c:pt idx="0" formatCode="0">
                  <c:v>25.787090609860353</c:v>
                </c:pt>
                <c:pt idx="2" formatCode="0">
                  <c:v>22.486673848722617</c:v>
                </c:pt>
                <c:pt idx="3" formatCode="0">
                  <c:v>28.876714501951533</c:v>
                </c:pt>
                <c:pt idx="5" formatCode="0">
                  <c:v>19.959826589946388</c:v>
                </c:pt>
                <c:pt idx="6" formatCode="0">
                  <c:v>24.373898450119881</c:v>
                </c:pt>
                <c:pt idx="7" formatCode="0">
                  <c:v>23.766795850521042</c:v>
                </c:pt>
                <c:pt idx="8" formatCode="0">
                  <c:v>25.767888892517234</c:v>
                </c:pt>
                <c:pt idx="9" formatCode="0">
                  <c:v>24.094842213986606</c:v>
                </c:pt>
                <c:pt idx="10" formatCode="0">
                  <c:v>34.094309996616083</c:v>
                </c:pt>
                <c:pt idx="12" formatCode="0">
                  <c:v>29.017700147106453</c:v>
                </c:pt>
                <c:pt idx="13" formatCode="0">
                  <c:v>20.643004274846437</c:v>
                </c:pt>
                <c:pt idx="15" formatCode="0">
                  <c:v>22.943257652401549</c:v>
                </c:pt>
                <c:pt idx="16" formatCode="0">
                  <c:v>22.002749899198754</c:v>
                </c:pt>
                <c:pt idx="17" formatCode="0">
                  <c:v>36.245343543818798</c:v>
                </c:pt>
                <c:pt idx="19" formatCode="0">
                  <c:v>17.536403395421011</c:v>
                </c:pt>
                <c:pt idx="20" formatCode="0">
                  <c:v>24.580977628435868</c:v>
                </c:pt>
                <c:pt idx="21" formatCode="0">
                  <c:v>30.54375725692956</c:v>
                </c:pt>
                <c:pt idx="22" formatCode="0">
                  <c:v>24.789267514770561</c:v>
                </c:pt>
                <c:pt idx="23" formatCode="0">
                  <c:v>31.150921191815033</c:v>
                </c:pt>
                <c:pt idx="25" formatCode="0">
                  <c:v>29.467544244870918</c:v>
                </c:pt>
                <c:pt idx="26" formatCode="0">
                  <c:v>25.791635867150561</c:v>
                </c:pt>
                <c:pt idx="27" formatCode="0">
                  <c:v>30.082646988593407</c:v>
                </c:pt>
                <c:pt idx="28" formatCode="0">
                  <c:v>26.323070771641131</c:v>
                </c:pt>
                <c:pt idx="29" formatCode="0">
                  <c:v>12.29495366232551</c:v>
                </c:pt>
                <c:pt idx="31" formatCode="0">
                  <c:v>29.467544244870918</c:v>
                </c:pt>
                <c:pt idx="32" formatCode="0">
                  <c:v>22.081603834857415</c:v>
                </c:pt>
                <c:pt idx="33" formatCode="0">
                  <c:v>26.066477064070703</c:v>
                </c:pt>
                <c:pt idx="35" formatCode="0">
                  <c:v>6.0929743488064529</c:v>
                </c:pt>
                <c:pt idx="36" formatCode="0">
                  <c:v>20.041367288491138</c:v>
                </c:pt>
                <c:pt idx="37" formatCode="0">
                  <c:v>29.136642486901557</c:v>
                </c:pt>
                <c:pt idx="39" formatCode="0">
                  <c:v>12.636330476535369</c:v>
                </c:pt>
                <c:pt idx="40" formatCode="0">
                  <c:v>26.141568203692749</c:v>
                </c:pt>
                <c:pt idx="41" formatCode="0">
                  <c:v>31.033949788790753</c:v>
                </c:pt>
              </c:numCache>
            </c:numRef>
          </c:val>
          <c:extLst xmlns:c16r2="http://schemas.microsoft.com/office/drawing/2015/06/chart">
            <c:ext xmlns:c16="http://schemas.microsoft.com/office/drawing/2014/chart" uri="{C3380CC4-5D6E-409C-BE32-E72D297353CC}">
              <c16:uniqueId val="{00000005-CED7-47FF-A80F-0225D1E464F0}"/>
            </c:ext>
          </c:extLst>
        </c:ser>
        <c:ser>
          <c:idx val="5"/>
          <c:order val="5"/>
          <c:tx>
            <c:strRef>
              <c:f>Dati!$H$283</c:f>
              <c:strCache>
                <c:ptCount val="1"/>
                <c:pt idx="0">
                  <c:v>.</c:v>
                </c:pt>
              </c:strCache>
            </c:strRef>
          </c:tx>
          <c:spPr>
            <a:noFill/>
            <a:ln w="25400">
              <a:noFill/>
            </a:ln>
          </c:spPr>
          <c:invertIfNegative val="0"/>
          <c:cat>
            <c:strRef>
              <c:f>Dati!$B$284:$B$325</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Dati!$H$284:$H$325</c:f>
              <c:numCache>
                <c:formatCode>General</c:formatCode>
                <c:ptCount val="42"/>
                <c:pt idx="0" formatCode="0">
                  <c:v>20.249523634815652</c:v>
                </c:pt>
                <c:pt idx="2" formatCode="0">
                  <c:v>26.742484723115528</c:v>
                </c:pt>
                <c:pt idx="3" formatCode="0">
                  <c:v>14.171258627485372</c:v>
                </c:pt>
                <c:pt idx="5" formatCode="0">
                  <c:v>25.386199610730266</c:v>
                </c:pt>
                <c:pt idx="6" formatCode="0">
                  <c:v>24.004251438662109</c:v>
                </c:pt>
                <c:pt idx="7" formatCode="0">
                  <c:v>22.332865377059953</c:v>
                </c:pt>
                <c:pt idx="8" formatCode="0">
                  <c:v>21.610243304598775</c:v>
                </c:pt>
                <c:pt idx="9" formatCode="0">
                  <c:v>17.284245014625263</c:v>
                </c:pt>
                <c:pt idx="10" formatCode="0">
                  <c:v>12.971683224389885</c:v>
                </c:pt>
                <c:pt idx="12" formatCode="0">
                  <c:v>13.782025420180062</c:v>
                </c:pt>
                <c:pt idx="13" formatCode="0">
                  <c:v>31.050049113357982</c:v>
                </c:pt>
                <c:pt idx="15" formatCode="0">
                  <c:v>28.795453332742859</c:v>
                </c:pt>
                <c:pt idx="16" formatCode="0">
                  <c:v>24.31490111524694</c:v>
                </c:pt>
                <c:pt idx="17" formatCode="0">
                  <c:v>6.9999999999999929</c:v>
                </c:pt>
                <c:pt idx="19" formatCode="0">
                  <c:v>32.053201159364974</c:v>
                </c:pt>
                <c:pt idx="20" formatCode="0">
                  <c:v>22.654043166493835</c:v>
                </c:pt>
                <c:pt idx="21" formatCode="0">
                  <c:v>18.237791794377458</c:v>
                </c:pt>
                <c:pt idx="22" formatCode="0">
                  <c:v>18.382185899034361</c:v>
                </c:pt>
                <c:pt idx="23" formatCode="0">
                  <c:v>12.960176231762667</c:v>
                </c:pt>
                <c:pt idx="25" formatCode="0">
                  <c:v>16.026227851088869</c:v>
                </c:pt>
                <c:pt idx="26" formatCode="0">
                  <c:v>17.937382933486305</c:v>
                </c:pt>
                <c:pt idx="27" formatCode="0">
                  <c:v>20.125162458420068</c:v>
                </c:pt>
                <c:pt idx="28" formatCode="0">
                  <c:v>18.88899962046802</c:v>
                </c:pt>
                <c:pt idx="29" formatCode="0">
                  <c:v>36.533668998363396</c:v>
                </c:pt>
                <c:pt idx="31" formatCode="0">
                  <c:v>16.026227851088869</c:v>
                </c:pt>
                <c:pt idx="32" formatCode="0">
                  <c:v>24.172473932962582</c:v>
                </c:pt>
                <c:pt idx="33" formatCode="0">
                  <c:v>20.297147819467739</c:v>
                </c:pt>
                <c:pt idx="35" formatCode="0">
                  <c:v>53.631574391642189</c:v>
                </c:pt>
                <c:pt idx="36" formatCode="0">
                  <c:v>30.718111205535919</c:v>
                </c:pt>
                <c:pt idx="37" formatCode="0">
                  <c:v>14.856965641552662</c:v>
                </c:pt>
                <c:pt idx="39" formatCode="0">
                  <c:v>40.233060919633616</c:v>
                </c:pt>
                <c:pt idx="40" formatCode="0">
                  <c:v>12.715568743292316</c:v>
                </c:pt>
                <c:pt idx="41" formatCode="0">
                  <c:v>13.188073651463647</c:v>
                </c:pt>
              </c:numCache>
            </c:numRef>
          </c:val>
          <c:extLst xmlns:c16r2="http://schemas.microsoft.com/office/drawing/2015/06/chart">
            <c:ext xmlns:c16="http://schemas.microsoft.com/office/drawing/2014/chart" uri="{C3380CC4-5D6E-409C-BE32-E72D297353CC}">
              <c16:uniqueId val="{00000006-CED7-47FF-A80F-0225D1E464F0}"/>
            </c:ext>
          </c:extLst>
        </c:ser>
        <c:ser>
          <c:idx val="6"/>
          <c:order val="6"/>
          <c:tx>
            <c:strRef>
              <c:f>Dati!$I$283</c:f>
              <c:strCache>
                <c:ptCount val="1"/>
                <c:pt idx="0">
                  <c:v>Grūti pateikt</c:v>
                </c:pt>
              </c:strCache>
            </c:strRef>
          </c:tx>
          <c:spPr>
            <a:solidFill>
              <a:schemeClr val="bg1">
                <a:lumMod val="75000"/>
              </a:schemeClr>
            </a:solidFill>
            <a:ln w="3175">
              <a:noFill/>
              <a:prstDash val="solid"/>
            </a:ln>
          </c:spPr>
          <c:invertIfNegative val="0"/>
          <c:dLbls>
            <c:spPr>
              <a:noFill/>
              <a:ln w="25400">
                <a:noFill/>
              </a:ln>
            </c:spPr>
            <c:txPr>
              <a:bodyPr/>
              <a:lstStyle/>
              <a:p>
                <a:pPr>
                  <a:defRPr sz="9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Dati!$B$284:$B$325</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Dati!$I$284:$I$325</c:f>
              <c:numCache>
                <c:formatCode>General</c:formatCode>
                <c:ptCount val="42"/>
                <c:pt idx="0" formatCode="0">
                  <c:v>10.819842734305904</c:v>
                </c:pt>
                <c:pt idx="2" formatCode="0">
                  <c:v>11.171219205663578</c:v>
                </c:pt>
                <c:pt idx="3" formatCode="0">
                  <c:v>10.490908172523127</c:v>
                </c:pt>
                <c:pt idx="5" formatCode="0">
                  <c:v>7.9353549746071854</c:v>
                </c:pt>
                <c:pt idx="6" formatCode="0">
                  <c:v>13.440426043362562</c:v>
                </c:pt>
                <c:pt idx="7" formatCode="0">
                  <c:v>11.921707470156349</c:v>
                </c:pt>
                <c:pt idx="8" formatCode="0">
                  <c:v>8.9430628152963365</c:v>
                </c:pt>
                <c:pt idx="9" formatCode="0">
                  <c:v>10.992258671286168</c:v>
                </c:pt>
                <c:pt idx="10" formatCode="0">
                  <c:v>10.186164952345152</c:v>
                </c:pt>
                <c:pt idx="12" formatCode="0">
                  <c:v>9.1707281579128885</c:v>
                </c:pt>
                <c:pt idx="13" formatCode="0">
                  <c:v>13.381812567945889</c:v>
                </c:pt>
                <c:pt idx="15" formatCode="0">
                  <c:v>11.627338170188736</c:v>
                </c:pt>
                <c:pt idx="16" formatCode="0">
                  <c:v>10.246386188699091</c:v>
                </c:pt>
                <c:pt idx="17" formatCode="0">
                  <c:v>11.950244257463829</c:v>
                </c:pt>
                <c:pt idx="19" formatCode="0">
                  <c:v>11.828792426854701</c:v>
                </c:pt>
                <c:pt idx="20" formatCode="0">
                  <c:v>10.448031010230251</c:v>
                </c:pt>
                <c:pt idx="21" formatCode="0">
                  <c:v>14.131906614313614</c:v>
                </c:pt>
                <c:pt idx="22" formatCode="0">
                  <c:v>13.73791579268234</c:v>
                </c:pt>
                <c:pt idx="23" formatCode="0">
                  <c:v>6.3559316580549465</c:v>
                </c:pt>
                <c:pt idx="25" formatCode="0">
                  <c:v>11.406395952751231</c:v>
                </c:pt>
                <c:pt idx="26" formatCode="0">
                  <c:v>6.2547860848323964</c:v>
                </c:pt>
                <c:pt idx="27" formatCode="0">
                  <c:v>17.062554402756707</c:v>
                </c:pt>
                <c:pt idx="28" formatCode="0">
                  <c:v>12.761424705588698</c:v>
                </c:pt>
                <c:pt idx="29" formatCode="0">
                  <c:v>10.052568718969841</c:v>
                </c:pt>
                <c:pt idx="31" formatCode="0">
                  <c:v>11.406395952751231</c:v>
                </c:pt>
                <c:pt idx="32" formatCode="0">
                  <c:v>11.108405483444532</c:v>
                </c:pt>
                <c:pt idx="33" formatCode="0">
                  <c:v>9.8806815509347992</c:v>
                </c:pt>
                <c:pt idx="35" formatCode="0">
                  <c:v>5.8194077754242173</c:v>
                </c:pt>
                <c:pt idx="36" formatCode="0">
                  <c:v>10.079001708321185</c:v>
                </c:pt>
                <c:pt idx="37" formatCode="0">
                  <c:v>10.898432552841538</c:v>
                </c:pt>
                <c:pt idx="39" formatCode="0">
                  <c:v>12.164941968908312</c:v>
                </c:pt>
                <c:pt idx="40" formatCode="0">
                  <c:v>3.3791266230305514</c:v>
                </c:pt>
                <c:pt idx="41" formatCode="0">
                  <c:v>11.143512862838701</c:v>
                </c:pt>
              </c:numCache>
            </c:numRef>
          </c:val>
          <c:extLst xmlns:c16r2="http://schemas.microsoft.com/office/drawing/2015/06/chart">
            <c:ext xmlns:c16="http://schemas.microsoft.com/office/drawing/2014/chart" uri="{C3380CC4-5D6E-409C-BE32-E72D297353CC}">
              <c16:uniqueId val="{00000007-CED7-47FF-A80F-0225D1E464F0}"/>
            </c:ext>
          </c:extLst>
        </c:ser>
        <c:dLbls>
          <c:showLegendKey val="0"/>
          <c:showVal val="0"/>
          <c:showCatName val="0"/>
          <c:showSerName val="0"/>
          <c:showPercent val="0"/>
          <c:showBubbleSize val="0"/>
        </c:dLbls>
        <c:gapWidth val="15"/>
        <c:overlap val="100"/>
        <c:axId val="408602736"/>
        <c:axId val="408603128"/>
      </c:barChart>
      <c:catAx>
        <c:axId val="408602736"/>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a:pPr>
            <a:endParaRPr lang="en-US"/>
          </a:p>
        </c:txPr>
        <c:crossAx val="408603128"/>
        <c:crossesAt val="74.8"/>
        <c:auto val="1"/>
        <c:lblAlgn val="ctr"/>
        <c:lblOffset val="100"/>
        <c:tickLblSkip val="1"/>
        <c:tickMarkSkip val="1"/>
        <c:noMultiLvlLbl val="0"/>
      </c:catAx>
      <c:valAx>
        <c:axId val="408603128"/>
        <c:scaling>
          <c:orientation val="minMax"/>
          <c:max val="190"/>
          <c:min val="0"/>
        </c:scaling>
        <c:delete val="1"/>
        <c:axPos val="t"/>
        <c:numFmt formatCode="0" sourceLinked="1"/>
        <c:majorTickMark val="out"/>
        <c:minorTickMark val="none"/>
        <c:tickLblPos val="nextTo"/>
        <c:crossAx val="408602736"/>
        <c:crosses val="autoZero"/>
        <c:crossBetween val="between"/>
      </c:valAx>
      <c:spPr>
        <a:noFill/>
        <a:ln w="3175">
          <a:noFill/>
          <a:prstDash val="solid"/>
        </a:ln>
      </c:spPr>
    </c:plotArea>
    <c:plotVisOnly val="1"/>
    <c:dispBlanksAs val="gap"/>
    <c:showDLblsOverMax val="0"/>
  </c:chart>
  <c:spPr>
    <a:noFill/>
    <a:ln w="9525">
      <a:noFill/>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a:pPr>
            <a:r>
              <a:rPr lang="lv-LV" sz="900"/>
              <a:t>%</a:t>
            </a:r>
          </a:p>
        </c:rich>
      </c:tx>
      <c:layout>
        <c:manualLayout>
          <c:xMode val="edge"/>
          <c:yMode val="edge"/>
          <c:x val="0.96502686570179064"/>
          <c:y val="0.28872166813219824"/>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19373893641447248"/>
          <c:y val="0.28717622281657557"/>
          <c:w val="0.80626106358552752"/>
          <c:h val="0.68936010776583434"/>
        </c:manualLayout>
      </c:layout>
      <c:barChart>
        <c:barDir val="bar"/>
        <c:grouping val="stacked"/>
        <c:varyColors val="0"/>
        <c:ser>
          <c:idx val="0"/>
          <c:order val="0"/>
          <c:tx>
            <c:strRef>
              <c:f>Dati!$C$330</c:f>
              <c:strCache>
                <c:ptCount val="1"/>
                <c:pt idx="0">
                  <c:v>.</c:v>
                </c:pt>
              </c:strCache>
            </c:strRef>
          </c:tx>
          <c:spPr>
            <a:noFill/>
            <a:ln w="25400">
              <a:noFill/>
            </a:ln>
          </c:spPr>
          <c:invertIfNegative val="0"/>
          <c:dLbls>
            <c:delete val="1"/>
          </c:dLbls>
          <c:cat>
            <c:strRef>
              <c:f>Dati!$B$331:$B$334</c:f>
              <c:strCache>
                <c:ptCount val="4"/>
                <c:pt idx="0">
                  <c:v>05.2022, n=1010</c:v>
                </c:pt>
                <c:pt idx="1">
                  <c:v>07.2021, n=1008</c:v>
                </c:pt>
                <c:pt idx="2">
                  <c:v>08.2020, n=1009</c:v>
                </c:pt>
                <c:pt idx="3">
                  <c:v>05.2019, n=1017</c:v>
                </c:pt>
              </c:strCache>
            </c:strRef>
          </c:cat>
          <c:val>
            <c:numRef>
              <c:f>Dati!$C$331:$C$334</c:f>
              <c:numCache>
                <c:formatCode>0</c:formatCode>
                <c:ptCount val="4"/>
                <c:pt idx="0">
                  <c:v>21.057617585169389</c:v>
                </c:pt>
                <c:pt idx="1">
                  <c:v>20.611662356072788</c:v>
                </c:pt>
                <c:pt idx="2">
                  <c:v>25.511765005413814</c:v>
                </c:pt>
                <c:pt idx="3">
                  <c:v>23.566762306382373</c:v>
                </c:pt>
              </c:numCache>
            </c:numRef>
          </c:val>
          <c:extLst xmlns:c16r2="http://schemas.microsoft.com/office/drawing/2015/06/chart">
            <c:ext xmlns:c16="http://schemas.microsoft.com/office/drawing/2014/chart" uri="{C3380CC4-5D6E-409C-BE32-E72D297353CC}">
              <c16:uniqueId val="{00000000-9780-49E9-A25A-60D7A7749668}"/>
            </c:ext>
          </c:extLst>
        </c:ser>
        <c:ser>
          <c:idx val="1"/>
          <c:order val="1"/>
          <c:tx>
            <c:strRef>
              <c:f>Dati!$D$330</c:f>
              <c:strCache>
                <c:ptCount val="1"/>
                <c:pt idx="0">
                  <c:v>Nekādā gadījuma nebūtu jāsoda</c:v>
                </c:pt>
              </c:strCache>
            </c:strRef>
          </c:tx>
          <c:spPr>
            <a:solidFill>
              <a:schemeClr val="accent3">
                <a:lumMod val="50000"/>
              </a:schemeClr>
            </a:solidFill>
            <a:ln w="25400">
              <a:noFill/>
            </a:ln>
          </c:spPr>
          <c:invertIfNegative val="0"/>
          <c:dLbls>
            <c:spPr>
              <a:noFill/>
              <a:ln>
                <a:noFill/>
              </a:ln>
              <a:effectLst/>
            </c:spPr>
            <c:txPr>
              <a:bodyPr wrap="square" lIns="38100" tIns="19050" rIns="38100" bIns="19050" anchor="ctr">
                <a:spAutoFit/>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Dati!$B$331:$B$334</c:f>
              <c:strCache>
                <c:ptCount val="4"/>
                <c:pt idx="0">
                  <c:v>05.2022, n=1010</c:v>
                </c:pt>
                <c:pt idx="1">
                  <c:v>07.2021, n=1008</c:v>
                </c:pt>
                <c:pt idx="2">
                  <c:v>08.2020, n=1009</c:v>
                </c:pt>
                <c:pt idx="3">
                  <c:v>05.2019, n=1017</c:v>
                </c:pt>
              </c:strCache>
            </c:strRef>
          </c:cat>
          <c:val>
            <c:numRef>
              <c:f>Dati!$D$331:$D$334</c:f>
              <c:numCache>
                <c:formatCode>0</c:formatCode>
                <c:ptCount val="4"/>
                <c:pt idx="0">
                  <c:v>14.19900367267021</c:v>
                </c:pt>
                <c:pt idx="1">
                  <c:v>15.210024009636552</c:v>
                </c:pt>
                <c:pt idx="2">
                  <c:v>12.139116488980939</c:v>
                </c:pt>
                <c:pt idx="3">
                  <c:v>11.659011355503484</c:v>
                </c:pt>
              </c:numCache>
            </c:numRef>
          </c:val>
          <c:extLst xmlns:c16r2="http://schemas.microsoft.com/office/drawing/2015/06/chart">
            <c:ext xmlns:c16="http://schemas.microsoft.com/office/drawing/2014/chart" uri="{C3380CC4-5D6E-409C-BE32-E72D297353CC}">
              <c16:uniqueId val="{00000001-9780-49E9-A25A-60D7A7749668}"/>
            </c:ext>
          </c:extLst>
        </c:ser>
        <c:ser>
          <c:idx val="2"/>
          <c:order val="2"/>
          <c:tx>
            <c:strRef>
              <c:f>Dati!$E$330</c:f>
              <c:strCache>
                <c:ptCount val="1"/>
                <c:pt idx="0">
                  <c:v>Drīzāk nemaz nebūtu jāsoda</c:v>
                </c:pt>
              </c:strCache>
            </c:strRef>
          </c:tx>
          <c:spPr>
            <a:solidFill>
              <a:schemeClr val="accent3">
                <a:lumMod val="60000"/>
                <a:lumOff val="40000"/>
              </a:schemeClr>
            </a:solidFill>
            <a:ln w="25400">
              <a:noFill/>
            </a:ln>
          </c:spPr>
          <c:invertIfNegative val="0"/>
          <c:dLbls>
            <c:spPr>
              <a:noFill/>
              <a:ln>
                <a:noFill/>
              </a:ln>
              <a:effectLst/>
            </c:spPr>
            <c:txPr>
              <a:bodyPr wrap="square" lIns="38100" tIns="19050" rIns="38100" bIns="19050" anchor="ctr">
                <a:spAutoFit/>
              </a:bodyPr>
              <a:lstStyle/>
              <a:p>
                <a:pPr>
                  <a:defRPr sz="12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Dati!$B$331:$B$334</c:f>
              <c:strCache>
                <c:ptCount val="4"/>
                <c:pt idx="0">
                  <c:v>05.2022, n=1010</c:v>
                </c:pt>
                <c:pt idx="1">
                  <c:v>07.2021, n=1008</c:v>
                </c:pt>
                <c:pt idx="2">
                  <c:v>08.2020, n=1009</c:v>
                </c:pt>
                <c:pt idx="3">
                  <c:v>05.2019, n=1017</c:v>
                </c:pt>
              </c:strCache>
            </c:strRef>
          </c:cat>
          <c:val>
            <c:numRef>
              <c:f>Dati!$E$331:$E$334</c:f>
              <c:numCache>
                <c:formatCode>0</c:formatCode>
                <c:ptCount val="4"/>
                <c:pt idx="0">
                  <c:v>17.917960654916754</c:v>
                </c:pt>
                <c:pt idx="1">
                  <c:v>17.352895547047012</c:v>
                </c:pt>
                <c:pt idx="2">
                  <c:v>15.523700418361598</c:v>
                </c:pt>
                <c:pt idx="3">
                  <c:v>17.948808250870499</c:v>
                </c:pt>
              </c:numCache>
            </c:numRef>
          </c:val>
          <c:extLst xmlns:c16r2="http://schemas.microsoft.com/office/drawing/2015/06/chart">
            <c:ext xmlns:c16="http://schemas.microsoft.com/office/drawing/2014/chart" uri="{C3380CC4-5D6E-409C-BE32-E72D297353CC}">
              <c16:uniqueId val="{00000002-9780-49E9-A25A-60D7A7749668}"/>
            </c:ext>
          </c:extLst>
        </c:ser>
        <c:ser>
          <c:idx val="3"/>
          <c:order val="3"/>
          <c:tx>
            <c:strRef>
              <c:f>Dati!$F$330</c:f>
              <c:strCache>
                <c:ptCount val="1"/>
                <c:pt idx="0">
                  <c:v>Sodam būtu jābūt nelielam/simboliskam</c:v>
                </c:pt>
              </c:strCache>
            </c:strRef>
          </c:tx>
          <c:spPr>
            <a:solidFill>
              <a:srgbClr val="74D880"/>
            </a:solidFill>
          </c:spPr>
          <c:invertIfNegative val="0"/>
          <c:dLbls>
            <c:spPr>
              <a:noFill/>
              <a:ln>
                <a:noFill/>
              </a:ln>
              <a:effectLst/>
            </c:spPr>
            <c:txPr>
              <a:bodyPr wrap="square" lIns="38100" tIns="19050" rIns="38100" bIns="19050" anchor="ctr">
                <a:spAutoFit/>
              </a:bodyPr>
              <a:lstStyle/>
              <a:p>
                <a:pPr>
                  <a:defRPr sz="12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Dati!$B$331:$B$334</c:f>
              <c:strCache>
                <c:ptCount val="4"/>
                <c:pt idx="0">
                  <c:v>05.2022, n=1010</c:v>
                </c:pt>
                <c:pt idx="1">
                  <c:v>07.2021, n=1008</c:v>
                </c:pt>
                <c:pt idx="2">
                  <c:v>08.2020, n=1009</c:v>
                </c:pt>
                <c:pt idx="3">
                  <c:v>05.2019, n=1017</c:v>
                </c:pt>
              </c:strCache>
            </c:strRef>
          </c:cat>
          <c:val>
            <c:numRef>
              <c:f>Dati!$F$331:$F$334</c:f>
              <c:numCache>
                <c:formatCode>0</c:formatCode>
                <c:ptCount val="4"/>
                <c:pt idx="0">
                  <c:v>28.776123375270661</c:v>
                </c:pt>
                <c:pt idx="1">
                  <c:v>26.058971922035763</c:v>
                </c:pt>
                <c:pt idx="2">
                  <c:v>25.312579201420142</c:v>
                </c:pt>
                <c:pt idx="3">
                  <c:v>24.466196936620896</c:v>
                </c:pt>
              </c:numCache>
            </c:numRef>
          </c:val>
          <c:extLst xmlns:c16r2="http://schemas.microsoft.com/office/drawing/2015/06/chart">
            <c:ext xmlns:c16="http://schemas.microsoft.com/office/drawing/2014/chart" uri="{C3380CC4-5D6E-409C-BE32-E72D297353CC}">
              <c16:uniqueId val="{00000003-9780-49E9-A25A-60D7A7749668}"/>
            </c:ext>
          </c:extLst>
        </c:ser>
        <c:ser>
          <c:idx val="4"/>
          <c:order val="4"/>
          <c:tx>
            <c:strRef>
              <c:f>Dati!$G$330</c:f>
              <c:strCache>
                <c:ptCount val="1"/>
                <c:pt idx="0">
                  <c:v>Sodam būtu jābūt bargam</c:v>
                </c:pt>
              </c:strCache>
            </c:strRef>
          </c:tx>
          <c:spPr>
            <a:solidFill>
              <a:schemeClr val="accent5">
                <a:lumMod val="50000"/>
              </a:schemeClr>
            </a:solidFill>
          </c:spPr>
          <c:invertIfNegative val="0"/>
          <c:dLbls>
            <c:spPr>
              <a:noFill/>
              <a:ln>
                <a:noFill/>
              </a:ln>
              <a:effectLst/>
            </c:spPr>
            <c:txPr>
              <a:bodyPr wrap="square" lIns="38100" tIns="19050" rIns="38100" bIns="19050" anchor="ctr">
                <a:spAutoFit/>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Dati!$B$331:$B$334</c:f>
              <c:strCache>
                <c:ptCount val="4"/>
                <c:pt idx="0">
                  <c:v>05.2022, n=1010</c:v>
                </c:pt>
                <c:pt idx="1">
                  <c:v>07.2021, n=1008</c:v>
                </c:pt>
                <c:pt idx="2">
                  <c:v>08.2020, n=1009</c:v>
                </c:pt>
                <c:pt idx="3">
                  <c:v>05.2019, n=1017</c:v>
                </c:pt>
              </c:strCache>
            </c:strRef>
          </c:cat>
          <c:val>
            <c:numRef>
              <c:f>Dati!$G$331:$G$334</c:f>
              <c:numCache>
                <c:formatCode>0</c:formatCode>
                <c:ptCount val="4"/>
                <c:pt idx="0">
                  <c:v>27.027742415238027</c:v>
                </c:pt>
                <c:pt idx="1">
                  <c:v>27.479982625161998</c:v>
                </c:pt>
                <c:pt idx="2">
                  <c:v>29.903444816790408</c:v>
                </c:pt>
                <c:pt idx="3">
                  <c:v>29.98985018577989</c:v>
                </c:pt>
              </c:numCache>
            </c:numRef>
          </c:val>
          <c:extLst xmlns:c16r2="http://schemas.microsoft.com/office/drawing/2015/06/chart">
            <c:ext xmlns:c16="http://schemas.microsoft.com/office/drawing/2014/chart" uri="{C3380CC4-5D6E-409C-BE32-E72D297353CC}">
              <c16:uniqueId val="{00000004-9780-49E9-A25A-60D7A7749668}"/>
            </c:ext>
          </c:extLst>
        </c:ser>
        <c:ser>
          <c:idx val="5"/>
          <c:order val="5"/>
          <c:tx>
            <c:strRef>
              <c:f>Dati!$H$330</c:f>
              <c:strCache>
                <c:ptCount val="1"/>
                <c:pt idx="0">
                  <c:v>.</c:v>
                </c:pt>
              </c:strCache>
            </c:strRef>
          </c:tx>
          <c:spPr>
            <a:noFill/>
          </c:spPr>
          <c:invertIfNegative val="0"/>
          <c:dLbls>
            <c:delete val="1"/>
          </c:dLbls>
          <c:cat>
            <c:strRef>
              <c:f>Dati!$B$331:$B$334</c:f>
              <c:strCache>
                <c:ptCount val="4"/>
                <c:pt idx="0">
                  <c:v>05.2022, n=1010</c:v>
                </c:pt>
                <c:pt idx="1">
                  <c:v>07.2021, n=1008</c:v>
                </c:pt>
                <c:pt idx="2">
                  <c:v>08.2020, n=1009</c:v>
                </c:pt>
                <c:pt idx="3">
                  <c:v>05.2019, n=1017</c:v>
                </c:pt>
              </c:strCache>
            </c:strRef>
          </c:cat>
          <c:val>
            <c:numRef>
              <c:f>Dati!$H$331:$H$334</c:f>
              <c:numCache>
                <c:formatCode>0</c:formatCode>
                <c:ptCount val="4"/>
                <c:pt idx="0">
                  <c:v>12.922044136394685</c:v>
                </c:pt>
                <c:pt idx="1">
                  <c:v>15.186955379705612</c:v>
                </c:pt>
                <c:pt idx="2">
                  <c:v>13.509885908692819</c:v>
                </c:pt>
                <c:pt idx="3">
                  <c:v>14.269862804502583</c:v>
                </c:pt>
              </c:numCache>
            </c:numRef>
          </c:val>
          <c:extLst xmlns:c16r2="http://schemas.microsoft.com/office/drawing/2015/06/chart">
            <c:ext xmlns:c16="http://schemas.microsoft.com/office/drawing/2014/chart" uri="{C3380CC4-5D6E-409C-BE32-E72D297353CC}">
              <c16:uniqueId val="{00000005-9780-49E9-A25A-60D7A7749668}"/>
            </c:ext>
          </c:extLst>
        </c:ser>
        <c:ser>
          <c:idx val="6"/>
          <c:order val="6"/>
          <c:tx>
            <c:strRef>
              <c:f>Dati!$I$330</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sz="105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Dati!$B$331:$B$334</c:f>
              <c:strCache>
                <c:ptCount val="4"/>
                <c:pt idx="0">
                  <c:v>05.2022, n=1010</c:v>
                </c:pt>
                <c:pt idx="1">
                  <c:v>07.2021, n=1008</c:v>
                </c:pt>
                <c:pt idx="2">
                  <c:v>08.2020, n=1009</c:v>
                </c:pt>
                <c:pt idx="3">
                  <c:v>05.2019, n=1017</c:v>
                </c:pt>
              </c:strCache>
            </c:strRef>
          </c:cat>
          <c:val>
            <c:numRef>
              <c:f>Dati!$I$331:$I$334</c:f>
              <c:numCache>
                <c:formatCode>0</c:formatCode>
                <c:ptCount val="4"/>
                <c:pt idx="0">
                  <c:v>12.079169881904434</c:v>
                </c:pt>
                <c:pt idx="1">
                  <c:v>13.898125896119016</c:v>
                </c:pt>
                <c:pt idx="2">
                  <c:v>17.121159074446769</c:v>
                </c:pt>
                <c:pt idx="3">
                  <c:v>15.936133271225055</c:v>
                </c:pt>
              </c:numCache>
            </c:numRef>
          </c:val>
          <c:extLst xmlns:c16r2="http://schemas.microsoft.com/office/drawing/2015/06/chart">
            <c:ext xmlns:c16="http://schemas.microsoft.com/office/drawing/2014/chart" uri="{C3380CC4-5D6E-409C-BE32-E72D297353CC}">
              <c16:uniqueId val="{00000006-9780-49E9-A25A-60D7A7749668}"/>
            </c:ext>
          </c:extLst>
        </c:ser>
        <c:dLbls>
          <c:dLblPos val="ctr"/>
          <c:showLegendKey val="0"/>
          <c:showVal val="1"/>
          <c:showCatName val="0"/>
          <c:showSerName val="0"/>
          <c:showPercent val="0"/>
          <c:showBubbleSize val="0"/>
        </c:dLbls>
        <c:gapWidth val="15"/>
        <c:overlap val="100"/>
        <c:axId val="408597248"/>
        <c:axId val="408596464"/>
      </c:barChart>
      <c:catAx>
        <c:axId val="408597248"/>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1100"/>
            </a:pPr>
            <a:endParaRPr lang="en-US"/>
          </a:p>
        </c:txPr>
        <c:crossAx val="408596464"/>
        <c:crossesAt val="53.2"/>
        <c:auto val="1"/>
        <c:lblAlgn val="ctr"/>
        <c:lblOffset val="100"/>
        <c:tickLblSkip val="1"/>
        <c:tickMarkSkip val="1"/>
        <c:noMultiLvlLbl val="0"/>
      </c:catAx>
      <c:valAx>
        <c:axId val="408596464"/>
        <c:scaling>
          <c:orientation val="minMax"/>
          <c:max val="150"/>
          <c:min val="0"/>
        </c:scaling>
        <c:delete val="1"/>
        <c:axPos val="t"/>
        <c:numFmt formatCode="0" sourceLinked="1"/>
        <c:majorTickMark val="out"/>
        <c:minorTickMark val="none"/>
        <c:tickLblPos val="nextTo"/>
        <c:crossAx val="408597248"/>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a:pPr>
            <a:r>
              <a:rPr lang="lv-LV" sz="900"/>
              <a:t>%</a:t>
            </a:r>
          </a:p>
        </c:rich>
      </c:tx>
      <c:layout>
        <c:manualLayout>
          <c:xMode val="edge"/>
          <c:yMode val="edge"/>
          <c:x val="0.96823360800496849"/>
          <c:y val="0.20216382812081135"/>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23371597906061126"/>
          <c:y val="0.21782018692229332"/>
          <c:w val="0.75509893391903427"/>
          <c:h val="0.75871614043989588"/>
        </c:manualLayout>
      </c:layout>
      <c:barChart>
        <c:barDir val="bar"/>
        <c:grouping val="stacked"/>
        <c:varyColors val="0"/>
        <c:ser>
          <c:idx val="0"/>
          <c:order val="0"/>
          <c:tx>
            <c:strRef>
              <c:f>Dati!$C$384</c:f>
              <c:strCache>
                <c:ptCount val="1"/>
                <c:pt idx="0">
                  <c:v>.</c:v>
                </c:pt>
              </c:strCache>
            </c:strRef>
          </c:tx>
          <c:spPr>
            <a:noFill/>
            <a:ln w="25400">
              <a:noFill/>
            </a:ln>
          </c:spPr>
          <c:invertIfNegative val="0"/>
          <c:dLbls>
            <c:delete val="1"/>
          </c:dLbls>
          <c:cat>
            <c:strRef>
              <c:f>Dati!$B$385:$B$389</c:f>
              <c:strCache>
                <c:ptCount val="5"/>
                <c:pt idx="0">
                  <c:v>05.2022, n=1010</c:v>
                </c:pt>
                <c:pt idx="1">
                  <c:v>07.2021, n=1008</c:v>
                </c:pt>
                <c:pt idx="2">
                  <c:v>08.2020, n=1009</c:v>
                </c:pt>
                <c:pt idx="3">
                  <c:v>05.2019, n=1017</c:v>
                </c:pt>
                <c:pt idx="4">
                  <c:v>06.2013, n=1004</c:v>
                </c:pt>
              </c:strCache>
            </c:strRef>
          </c:cat>
          <c:val>
            <c:numRef>
              <c:f>Dati!$C$385:$C$389</c:f>
              <c:numCache>
                <c:formatCode>0</c:formatCode>
                <c:ptCount val="5"/>
                <c:pt idx="0">
                  <c:v>20.111907843024845</c:v>
                </c:pt>
                <c:pt idx="1">
                  <c:v>15.739229379158637</c:v>
                </c:pt>
                <c:pt idx="2">
                  <c:v>15.193619752623995</c:v>
                </c:pt>
                <c:pt idx="3">
                  <c:v>13.312938396305384</c:v>
                </c:pt>
                <c:pt idx="4">
                  <c:v>7</c:v>
                </c:pt>
              </c:numCache>
            </c:numRef>
          </c:val>
          <c:extLst xmlns:c16r2="http://schemas.microsoft.com/office/drawing/2015/06/chart">
            <c:ext xmlns:c16="http://schemas.microsoft.com/office/drawing/2014/chart" uri="{C3380CC4-5D6E-409C-BE32-E72D297353CC}">
              <c16:uniqueId val="{00000000-871E-427F-B4DC-FBF593E98C8F}"/>
            </c:ext>
          </c:extLst>
        </c:ser>
        <c:ser>
          <c:idx val="1"/>
          <c:order val="1"/>
          <c:tx>
            <c:strRef>
              <c:f>Dati!$D$384</c:f>
              <c:strCache>
                <c:ptCount val="1"/>
                <c:pt idx="0">
                  <c:v>Ļoti nesekmīga</c:v>
                </c:pt>
              </c:strCache>
            </c:strRef>
          </c:tx>
          <c:spPr>
            <a:solidFill>
              <a:schemeClr val="accent3">
                <a:lumMod val="50000"/>
              </a:schemeClr>
            </a:solidFill>
            <a:ln w="25400">
              <a:noFill/>
            </a:ln>
          </c:spPr>
          <c:invertIfNegative val="0"/>
          <c:dLbls>
            <c:spPr>
              <a:noFill/>
              <a:ln>
                <a:noFill/>
              </a:ln>
              <a:effectLst/>
            </c:spPr>
            <c:txPr>
              <a:bodyPr wrap="square" lIns="38100" tIns="19050" rIns="38100" bIns="19050" anchor="ctr">
                <a:spAutoFit/>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Dati!$B$385:$B$389</c:f>
              <c:strCache>
                <c:ptCount val="5"/>
                <c:pt idx="0">
                  <c:v>05.2022, n=1010</c:v>
                </c:pt>
                <c:pt idx="1">
                  <c:v>07.2021, n=1008</c:v>
                </c:pt>
                <c:pt idx="2">
                  <c:v>08.2020, n=1009</c:v>
                </c:pt>
                <c:pt idx="3">
                  <c:v>05.2019, n=1017</c:v>
                </c:pt>
                <c:pt idx="4">
                  <c:v>06.2013, n=1004</c:v>
                </c:pt>
              </c:strCache>
            </c:strRef>
          </c:cat>
          <c:val>
            <c:numRef>
              <c:f>Dati!$D$385:$D$389</c:f>
              <c:numCache>
                <c:formatCode>0</c:formatCode>
                <c:ptCount val="5"/>
                <c:pt idx="0">
                  <c:v>18.4350785444792</c:v>
                </c:pt>
                <c:pt idx="1">
                  <c:v>19.074663737819652</c:v>
                </c:pt>
                <c:pt idx="2">
                  <c:v>21.395314560459209</c:v>
                </c:pt>
                <c:pt idx="3">
                  <c:v>21.430570437047283</c:v>
                </c:pt>
                <c:pt idx="4">
                  <c:v>28.569905222358365</c:v>
                </c:pt>
              </c:numCache>
            </c:numRef>
          </c:val>
          <c:extLst xmlns:c16r2="http://schemas.microsoft.com/office/drawing/2015/06/chart">
            <c:ext xmlns:c16="http://schemas.microsoft.com/office/drawing/2014/chart" uri="{C3380CC4-5D6E-409C-BE32-E72D297353CC}">
              <c16:uniqueId val="{00000001-871E-427F-B4DC-FBF593E98C8F}"/>
            </c:ext>
          </c:extLst>
        </c:ser>
        <c:ser>
          <c:idx val="2"/>
          <c:order val="2"/>
          <c:tx>
            <c:strRef>
              <c:f>Dati!$E$384</c:f>
              <c:strCache>
                <c:ptCount val="1"/>
                <c:pt idx="0">
                  <c:v>Drīzāk nesekmīga</c:v>
                </c:pt>
              </c:strCache>
            </c:strRef>
          </c:tx>
          <c:spPr>
            <a:solidFill>
              <a:schemeClr val="accent3">
                <a:lumMod val="60000"/>
                <a:lumOff val="40000"/>
              </a:schemeClr>
            </a:solidFill>
            <a:ln w="25400">
              <a:noFill/>
            </a:ln>
          </c:spPr>
          <c:invertIfNegative val="0"/>
          <c:dLbls>
            <c:spPr>
              <a:noFill/>
              <a:ln>
                <a:noFill/>
              </a:ln>
              <a:effectLst/>
            </c:spPr>
            <c:txPr>
              <a:bodyPr wrap="square" lIns="38100" tIns="19050" rIns="38100" bIns="19050" anchor="ctr">
                <a:spAutoFit/>
              </a:bodyPr>
              <a:lstStyle/>
              <a:p>
                <a:pPr>
                  <a:defRPr sz="12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Dati!$B$385:$B$389</c:f>
              <c:strCache>
                <c:ptCount val="5"/>
                <c:pt idx="0">
                  <c:v>05.2022, n=1010</c:v>
                </c:pt>
                <c:pt idx="1">
                  <c:v>07.2021, n=1008</c:v>
                </c:pt>
                <c:pt idx="2">
                  <c:v>08.2020, n=1009</c:v>
                </c:pt>
                <c:pt idx="3">
                  <c:v>05.2019, n=1017</c:v>
                </c:pt>
                <c:pt idx="4">
                  <c:v>06.2013, n=1004</c:v>
                </c:pt>
              </c:strCache>
            </c:strRef>
          </c:cat>
          <c:val>
            <c:numRef>
              <c:f>Dati!$E$385:$E$389</c:f>
              <c:numCache>
                <c:formatCode>0</c:formatCode>
                <c:ptCount val="5"/>
                <c:pt idx="0">
                  <c:v>37.887628585702153</c:v>
                </c:pt>
                <c:pt idx="1">
                  <c:v>41.62072185622791</c:v>
                </c:pt>
                <c:pt idx="2">
                  <c:v>39.845680660122987</c:v>
                </c:pt>
                <c:pt idx="3">
                  <c:v>41.691106139853531</c:v>
                </c:pt>
                <c:pt idx="4">
                  <c:v>40.86470975084783</c:v>
                </c:pt>
              </c:numCache>
            </c:numRef>
          </c:val>
          <c:extLst xmlns:c16r2="http://schemas.microsoft.com/office/drawing/2015/06/chart">
            <c:ext xmlns:c16="http://schemas.microsoft.com/office/drawing/2014/chart" uri="{C3380CC4-5D6E-409C-BE32-E72D297353CC}">
              <c16:uniqueId val="{00000002-871E-427F-B4DC-FBF593E98C8F}"/>
            </c:ext>
          </c:extLst>
        </c:ser>
        <c:ser>
          <c:idx val="3"/>
          <c:order val="3"/>
          <c:tx>
            <c:strRef>
              <c:f>Dati!$F$384</c:f>
              <c:strCache>
                <c:ptCount val="1"/>
                <c:pt idx="0">
                  <c:v>Drīzāk sekmīga</c:v>
                </c:pt>
              </c:strCache>
            </c:strRef>
          </c:tx>
          <c:spPr>
            <a:solidFill>
              <a:srgbClr val="74D880"/>
            </a:solidFill>
          </c:spPr>
          <c:invertIfNegative val="0"/>
          <c:dLbls>
            <c:spPr>
              <a:noFill/>
              <a:ln>
                <a:noFill/>
              </a:ln>
              <a:effectLst/>
            </c:spPr>
            <c:txPr>
              <a:bodyPr wrap="square" lIns="38100" tIns="19050" rIns="38100" bIns="19050" anchor="ctr">
                <a:spAutoFit/>
              </a:bodyPr>
              <a:lstStyle/>
              <a:p>
                <a:pPr>
                  <a:defRPr sz="12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Dati!$B$385:$B$389</c:f>
              <c:strCache>
                <c:ptCount val="5"/>
                <c:pt idx="0">
                  <c:v>05.2022, n=1010</c:v>
                </c:pt>
                <c:pt idx="1">
                  <c:v>07.2021, n=1008</c:v>
                </c:pt>
                <c:pt idx="2">
                  <c:v>08.2020, n=1009</c:v>
                </c:pt>
                <c:pt idx="3">
                  <c:v>05.2019, n=1017</c:v>
                </c:pt>
                <c:pt idx="4">
                  <c:v>06.2013, n=1004</c:v>
                </c:pt>
              </c:strCache>
            </c:strRef>
          </c:cat>
          <c:val>
            <c:numRef>
              <c:f>Dati!$F$385:$F$389</c:f>
              <c:numCache>
                <c:formatCode>0</c:formatCode>
                <c:ptCount val="5"/>
                <c:pt idx="0">
                  <c:v>27.507701377708422</c:v>
                </c:pt>
                <c:pt idx="1">
                  <c:v>24.306454990509302</c:v>
                </c:pt>
                <c:pt idx="2">
                  <c:v>22.558784908864819</c:v>
                </c:pt>
                <c:pt idx="3">
                  <c:v>21.778294417785524</c:v>
                </c:pt>
                <c:pt idx="4">
                  <c:v>14.23438331901527</c:v>
                </c:pt>
              </c:numCache>
            </c:numRef>
          </c:val>
          <c:extLst xmlns:c16r2="http://schemas.microsoft.com/office/drawing/2015/06/chart">
            <c:ext xmlns:c16="http://schemas.microsoft.com/office/drawing/2014/chart" uri="{C3380CC4-5D6E-409C-BE32-E72D297353CC}">
              <c16:uniqueId val="{00000003-871E-427F-B4DC-FBF593E98C8F}"/>
            </c:ext>
          </c:extLst>
        </c:ser>
        <c:ser>
          <c:idx val="4"/>
          <c:order val="4"/>
          <c:tx>
            <c:strRef>
              <c:f>Dati!$G$384</c:f>
              <c:strCache>
                <c:ptCount val="1"/>
                <c:pt idx="0">
                  <c:v>Ļoti sekmīga</c:v>
                </c:pt>
              </c:strCache>
            </c:strRef>
          </c:tx>
          <c:spPr>
            <a:solidFill>
              <a:schemeClr val="accent5">
                <a:lumMod val="50000"/>
              </a:schemeClr>
            </a:solidFill>
          </c:spPr>
          <c:invertIfNegative val="0"/>
          <c:dLbls>
            <c:dLbl>
              <c:idx val="0"/>
              <c:layout/>
              <c:spPr>
                <a:noFill/>
                <a:ln>
                  <a:noFill/>
                </a:ln>
                <a:effectLst/>
              </c:spPr>
              <c:txPr>
                <a:bodyPr wrap="square" lIns="38100" tIns="19050" rIns="38100" bIns="19050" anchor="ctr">
                  <a:spAutoFit/>
                </a:bodyPr>
                <a:lstStyle/>
                <a:p>
                  <a:pPr>
                    <a:defRPr sz="1200" b="1">
                      <a:solidFill>
                        <a:schemeClr val="bg1"/>
                      </a:solidFill>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871E-427F-B4DC-FBF593E98C8F}"/>
                </c:ext>
                <c:ext xmlns:c15="http://schemas.microsoft.com/office/drawing/2012/chart" uri="{CE6537A1-D6FC-4f65-9D91-7224C49458BB}">
                  <c15:layout/>
                </c:ext>
              </c:extLst>
            </c:dLbl>
            <c:dLbl>
              <c:idx val="1"/>
              <c:layout>
                <c:manualLayout>
                  <c:x val="1.9306020270106049E-2"/>
                  <c:y val="0"/>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871E-427F-B4DC-FBF593E98C8F}"/>
                </c:ext>
                <c:ext xmlns:c15="http://schemas.microsoft.com/office/drawing/2012/chart" uri="{CE6537A1-D6FC-4f65-9D91-7224C49458BB}">
                  <c15:layout/>
                </c:ext>
              </c:extLst>
            </c:dLbl>
            <c:dLbl>
              <c:idx val="2"/>
              <c:layout/>
              <c:spPr>
                <a:noFill/>
                <a:ln>
                  <a:noFill/>
                </a:ln>
                <a:effectLst/>
              </c:spPr>
              <c:txPr>
                <a:bodyPr wrap="square" lIns="38100" tIns="19050" rIns="38100" bIns="19050" anchor="ctr">
                  <a:spAutoFit/>
                </a:bodyPr>
                <a:lstStyle/>
                <a:p>
                  <a:pPr>
                    <a:defRPr sz="1200" b="1">
                      <a:solidFill>
                        <a:schemeClr val="tx1"/>
                      </a:solidFill>
                    </a:defRPr>
                  </a:pPr>
                  <a:endParaRPr lang="en-US"/>
                </a:p>
              </c:txPr>
              <c:dLblPos val="inBase"/>
              <c:showLegendKey val="0"/>
              <c:showVal val="1"/>
              <c:showCatName val="0"/>
              <c:showSerName val="0"/>
              <c:showPercent val="0"/>
              <c:showBubbleSize val="0"/>
              <c:extLst>
                <c:ext xmlns:c15="http://schemas.microsoft.com/office/drawing/2012/chart" uri="{CE6537A1-D6FC-4f65-9D91-7224C49458BB}">
                  <c15:layout>
                    <c:manualLayout>
                      <c:w val="2.6233296220483888E-2"/>
                      <c:h val="5.6050045433774356E-2"/>
                    </c:manualLayout>
                  </c15:layout>
                </c:ext>
              </c:extLst>
            </c:dLbl>
            <c:dLbl>
              <c:idx val="3"/>
              <c:layout/>
              <c:spPr>
                <a:noFill/>
                <a:ln>
                  <a:noFill/>
                </a:ln>
                <a:effectLst/>
              </c:spPr>
              <c:txPr>
                <a:bodyPr wrap="square" lIns="38100" tIns="19050" rIns="38100" bIns="19050" anchor="ctr">
                  <a:spAutoFit/>
                </a:bodyPr>
                <a:lstStyle/>
                <a:p>
                  <a:pPr>
                    <a:defRPr sz="1200" b="1">
                      <a:solidFill>
                        <a:schemeClr val="bg1"/>
                      </a:solidFill>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871E-427F-B4DC-FBF593E98C8F}"/>
                </c:ext>
                <c:ext xmlns:c15="http://schemas.microsoft.com/office/drawing/2012/chart" uri="{CE6537A1-D6FC-4f65-9D91-7224C49458BB}">
                  <c15:layout/>
                </c:ext>
              </c:extLst>
            </c:dLbl>
            <c:dLbl>
              <c:idx val="4"/>
              <c:layout/>
              <c:spPr>
                <a:noFill/>
                <a:ln>
                  <a:noFill/>
                </a:ln>
                <a:effectLst/>
              </c:spPr>
              <c:txPr>
                <a:bodyPr wrap="square" lIns="38100" tIns="19050" rIns="38100" bIns="19050" anchor="ctr">
                  <a:noAutofit/>
                </a:bodyPr>
                <a:lstStyle/>
                <a:p>
                  <a:pPr>
                    <a:defRPr sz="1200" b="1">
                      <a:solidFill>
                        <a:sysClr val="windowText" lastClr="000000"/>
                      </a:solidFill>
                    </a:defRPr>
                  </a:pPr>
                  <a:endParaRPr lang="en-US"/>
                </a:p>
              </c:txPr>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57D3-45E2-BE95-62B96CE45C40}"/>
                </c:ext>
                <c:ext xmlns:c15="http://schemas.microsoft.com/office/drawing/2012/chart" uri="{CE6537A1-D6FC-4f65-9D91-7224C49458BB}">
                  <c15:spPr xmlns:c15="http://schemas.microsoft.com/office/drawing/2012/chart">
                    <a:prstGeom prst="rect">
                      <a:avLst/>
                    </a:prstGeom>
                  </c15:spPr>
                  <c15:layout>
                    <c:manualLayout>
                      <c:w val="3.0039827708991568E-2"/>
                      <c:h val="5.2714733674042863E-2"/>
                    </c:manualLayout>
                  </c15:layout>
                </c:ext>
              </c:extLst>
            </c:dLbl>
            <c:spPr>
              <a:noFill/>
              <a:ln>
                <a:noFill/>
              </a:ln>
              <a:effectLst/>
            </c:spPr>
            <c:txPr>
              <a:bodyPr wrap="square" lIns="38100" tIns="19050" rIns="38100" bIns="19050" anchor="ctr">
                <a:spAutoFit/>
              </a:bodyPr>
              <a:lstStyle/>
              <a:p>
                <a:pPr>
                  <a:defRPr sz="1200" b="1">
                    <a:solidFill>
                      <a:sysClr val="windowText" lastClr="000000"/>
                    </a:solidFill>
                  </a:defRPr>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Dati!$B$385:$B$389</c:f>
              <c:strCache>
                <c:ptCount val="5"/>
                <c:pt idx="0">
                  <c:v>05.2022, n=1010</c:v>
                </c:pt>
                <c:pt idx="1">
                  <c:v>07.2021, n=1008</c:v>
                </c:pt>
                <c:pt idx="2">
                  <c:v>08.2020, n=1009</c:v>
                </c:pt>
                <c:pt idx="3">
                  <c:v>05.2019, n=1017</c:v>
                </c:pt>
                <c:pt idx="4">
                  <c:v>06.2013, n=1004</c:v>
                </c:pt>
              </c:strCache>
            </c:strRef>
          </c:cat>
          <c:val>
            <c:numRef>
              <c:f>Dati!$G$385:$G$389</c:f>
              <c:numCache>
                <c:formatCode>0</c:formatCode>
                <c:ptCount val="5"/>
                <c:pt idx="0">
                  <c:v>3.4008539630226919</c:v>
                </c:pt>
                <c:pt idx="1">
                  <c:v>2.2118329087028576</c:v>
                </c:pt>
                <c:pt idx="2">
                  <c:v>1.3126421010019969</c:v>
                </c:pt>
                <c:pt idx="3">
                  <c:v>3.0962826551831806</c:v>
                </c:pt>
                <c:pt idx="4">
                  <c:v>1.6701770535317035</c:v>
                </c:pt>
              </c:numCache>
            </c:numRef>
          </c:val>
          <c:extLst xmlns:c16r2="http://schemas.microsoft.com/office/drawing/2015/06/chart">
            <c:ext xmlns:c16="http://schemas.microsoft.com/office/drawing/2014/chart" uri="{C3380CC4-5D6E-409C-BE32-E72D297353CC}">
              <c16:uniqueId val="{00000008-871E-427F-B4DC-FBF593E98C8F}"/>
            </c:ext>
          </c:extLst>
        </c:ser>
        <c:ser>
          <c:idx val="5"/>
          <c:order val="5"/>
          <c:tx>
            <c:strRef>
              <c:f>Dati!$H$384</c:f>
              <c:strCache>
                <c:ptCount val="1"/>
                <c:pt idx="0">
                  <c:v>.</c:v>
                </c:pt>
              </c:strCache>
            </c:strRef>
          </c:tx>
          <c:spPr>
            <a:noFill/>
          </c:spPr>
          <c:invertIfNegative val="0"/>
          <c:dLbls>
            <c:delete val="1"/>
          </c:dLbls>
          <c:cat>
            <c:strRef>
              <c:f>Dati!$B$385:$B$389</c:f>
              <c:strCache>
                <c:ptCount val="5"/>
                <c:pt idx="0">
                  <c:v>05.2022, n=1010</c:v>
                </c:pt>
                <c:pt idx="1">
                  <c:v>07.2021, n=1008</c:v>
                </c:pt>
                <c:pt idx="2">
                  <c:v>08.2020, n=1009</c:v>
                </c:pt>
                <c:pt idx="3">
                  <c:v>05.2019, n=1017</c:v>
                </c:pt>
                <c:pt idx="4">
                  <c:v>06.2013, n=1004</c:v>
                </c:pt>
              </c:strCache>
            </c:strRef>
          </c:cat>
          <c:val>
            <c:numRef>
              <c:f>Dati!$H$385:$H$389</c:f>
              <c:numCache>
                <c:formatCode>0</c:formatCode>
                <c:ptCount val="5"/>
                <c:pt idx="0">
                  <c:v>7</c:v>
                </c:pt>
                <c:pt idx="1">
                  <c:v>11.390267441518954</c:v>
                </c:pt>
                <c:pt idx="2">
                  <c:v>14.037128330864295</c:v>
                </c:pt>
                <c:pt idx="3">
                  <c:v>13.033978267762407</c:v>
                </c:pt>
                <c:pt idx="4">
                  <c:v>22.003994968184138</c:v>
                </c:pt>
              </c:numCache>
            </c:numRef>
          </c:val>
          <c:extLst xmlns:c16r2="http://schemas.microsoft.com/office/drawing/2015/06/chart">
            <c:ext xmlns:c16="http://schemas.microsoft.com/office/drawing/2014/chart" uri="{C3380CC4-5D6E-409C-BE32-E72D297353CC}">
              <c16:uniqueId val="{00000009-871E-427F-B4DC-FBF593E98C8F}"/>
            </c:ext>
          </c:extLst>
        </c:ser>
        <c:ser>
          <c:idx val="6"/>
          <c:order val="6"/>
          <c:tx>
            <c:strRef>
              <c:f>Dati!$I$384</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sz="12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Dati!$B$385:$B$389</c:f>
              <c:strCache>
                <c:ptCount val="5"/>
                <c:pt idx="0">
                  <c:v>05.2022, n=1010</c:v>
                </c:pt>
                <c:pt idx="1">
                  <c:v>07.2021, n=1008</c:v>
                </c:pt>
                <c:pt idx="2">
                  <c:v>08.2020, n=1009</c:v>
                </c:pt>
                <c:pt idx="3">
                  <c:v>05.2019, n=1017</c:v>
                </c:pt>
                <c:pt idx="4">
                  <c:v>06.2013, n=1004</c:v>
                </c:pt>
              </c:strCache>
            </c:strRef>
          </c:cat>
          <c:val>
            <c:numRef>
              <c:f>Dati!$I$385:$I$389</c:f>
              <c:numCache>
                <c:formatCode>0</c:formatCode>
                <c:ptCount val="5"/>
                <c:pt idx="0">
                  <c:v>12.768737529087611</c:v>
                </c:pt>
                <c:pt idx="1">
                  <c:v>12.78632650674064</c:v>
                </c:pt>
                <c:pt idx="2">
                  <c:v>14.887577769550795</c:v>
                </c:pt>
                <c:pt idx="3">
                  <c:v>12.003746350130335</c:v>
                </c:pt>
                <c:pt idx="4">
                  <c:v>14.660824654246509</c:v>
                </c:pt>
              </c:numCache>
            </c:numRef>
          </c:val>
          <c:extLst xmlns:c16r2="http://schemas.microsoft.com/office/drawing/2015/06/chart">
            <c:ext xmlns:c16="http://schemas.microsoft.com/office/drawing/2014/chart" uri="{C3380CC4-5D6E-409C-BE32-E72D297353CC}">
              <c16:uniqueId val="{0000000A-871E-427F-B4DC-FBF593E98C8F}"/>
            </c:ext>
          </c:extLst>
        </c:ser>
        <c:dLbls>
          <c:dLblPos val="ctr"/>
          <c:showLegendKey val="0"/>
          <c:showVal val="1"/>
          <c:showCatName val="0"/>
          <c:showSerName val="0"/>
          <c:showPercent val="0"/>
          <c:showBubbleSize val="0"/>
        </c:dLbls>
        <c:gapWidth val="15"/>
        <c:overlap val="100"/>
        <c:axId val="409941664"/>
        <c:axId val="409945584"/>
      </c:barChart>
      <c:catAx>
        <c:axId val="409941664"/>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1100"/>
            </a:pPr>
            <a:endParaRPr lang="en-US"/>
          </a:p>
        </c:txPr>
        <c:crossAx val="409945584"/>
        <c:crossesAt val="76.400000000000006"/>
        <c:auto val="1"/>
        <c:lblAlgn val="ctr"/>
        <c:lblOffset val="100"/>
        <c:tickLblSkip val="1"/>
        <c:tickMarkSkip val="1"/>
        <c:noMultiLvlLbl val="0"/>
      </c:catAx>
      <c:valAx>
        <c:axId val="409945584"/>
        <c:scaling>
          <c:orientation val="minMax"/>
          <c:max val="135"/>
          <c:min val="0"/>
        </c:scaling>
        <c:delete val="1"/>
        <c:axPos val="t"/>
        <c:numFmt formatCode="0" sourceLinked="1"/>
        <c:majorTickMark val="out"/>
        <c:minorTickMark val="none"/>
        <c:tickLblPos val="nextTo"/>
        <c:crossAx val="409941664"/>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a:pPr>
            <a:r>
              <a:rPr lang="lv-LV" sz="900"/>
              <a:t>%</a:t>
            </a:r>
          </a:p>
        </c:rich>
      </c:tx>
      <c:layout>
        <c:manualLayout>
          <c:xMode val="edge"/>
          <c:yMode val="edge"/>
          <c:x val="0.96438700051672155"/>
          <c:y val="0.19485949210771453"/>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19156121782039309"/>
          <c:y val="0.20984901250288429"/>
          <c:w val="0.768458219124174"/>
          <c:h val="0.7729755454522147"/>
        </c:manualLayout>
      </c:layout>
      <c:barChart>
        <c:barDir val="bar"/>
        <c:grouping val="stacked"/>
        <c:varyColors val="0"/>
        <c:ser>
          <c:idx val="0"/>
          <c:order val="0"/>
          <c:tx>
            <c:strRef>
              <c:f>Dati!$C$439</c:f>
              <c:strCache>
                <c:ptCount val="1"/>
                <c:pt idx="0">
                  <c:v>Valstij vajadzētu pastiprināt cīņu pret dažādu kontrabandas preču tirdzniecību, kas nozīmē, ka kontrabandas preces būtu mazāk pieejamas un kļūtu dārgākas </c:v>
                </c:pt>
              </c:strCache>
            </c:strRef>
          </c:tx>
          <c:spPr>
            <a:solidFill>
              <a:schemeClr val="accent3">
                <a:lumMod val="50000"/>
              </a:schemeClr>
            </a:solidFill>
            <a:ln w="25400">
              <a:noFill/>
            </a:ln>
          </c:spPr>
          <c:invertIfNegative val="0"/>
          <c:dLbls>
            <c:spPr>
              <a:noFill/>
              <a:ln>
                <a:noFill/>
              </a:ln>
              <a:effectLst/>
            </c:spPr>
            <c:txPr>
              <a:bodyPr wrap="square" lIns="38100" tIns="19050" rIns="38100" bIns="19050" anchor="ctr">
                <a:spAutoFit/>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Dati!$B$440:$B$445</c:f>
              <c:strCache>
                <c:ptCount val="6"/>
                <c:pt idx="0">
                  <c:v>05.2022, n=1010</c:v>
                </c:pt>
                <c:pt idx="1">
                  <c:v>07.2021, n=1008</c:v>
                </c:pt>
                <c:pt idx="2">
                  <c:v>08.2020, n=1009</c:v>
                </c:pt>
                <c:pt idx="3">
                  <c:v>05.2019, n=1017</c:v>
                </c:pt>
                <c:pt idx="4">
                  <c:v>09.2015, n=1005</c:v>
                </c:pt>
                <c:pt idx="5">
                  <c:v>06.2013, n=1004</c:v>
                </c:pt>
              </c:strCache>
            </c:strRef>
          </c:cat>
          <c:val>
            <c:numRef>
              <c:f>Dati!$C$440:$C$445</c:f>
              <c:numCache>
                <c:formatCode>0</c:formatCode>
                <c:ptCount val="6"/>
                <c:pt idx="0" formatCode="###0">
                  <c:v>52.557881311380115</c:v>
                </c:pt>
                <c:pt idx="1">
                  <c:v>52.814458517876247</c:v>
                </c:pt>
                <c:pt idx="2">
                  <c:v>55.235245361517045</c:v>
                </c:pt>
                <c:pt idx="3">
                  <c:v>55.260548979372373</c:v>
                </c:pt>
                <c:pt idx="4">
                  <c:v>52.188044388409857</c:v>
                </c:pt>
                <c:pt idx="5">
                  <c:v>45.814834968024449</c:v>
                </c:pt>
              </c:numCache>
            </c:numRef>
          </c:val>
          <c:extLst xmlns:c16r2="http://schemas.microsoft.com/office/drawing/2015/06/chart">
            <c:ext xmlns:c16="http://schemas.microsoft.com/office/drawing/2014/chart" uri="{C3380CC4-5D6E-409C-BE32-E72D297353CC}">
              <c16:uniqueId val="{00000000-365A-40FE-B1AD-9715AB2F3273}"/>
            </c:ext>
          </c:extLst>
        </c:ser>
        <c:ser>
          <c:idx val="1"/>
          <c:order val="1"/>
          <c:tx>
            <c:strRef>
              <c:f>Dati!$D$439</c:f>
              <c:strCache>
                <c:ptCount val="1"/>
                <c:pt idx="0">
                  <c:v>Valstij neko jaunu šajā jomā nevajadzētu darīt — visu vajadzētu atstāt tā, kā tas ir patlaban</c:v>
                </c:pt>
              </c:strCache>
            </c:strRef>
          </c:tx>
          <c:spPr>
            <a:solidFill>
              <a:schemeClr val="accent3">
                <a:lumMod val="75000"/>
              </a:schemeClr>
            </a:solidFill>
            <a:ln w="25400">
              <a:noFill/>
            </a:ln>
          </c:spPr>
          <c:invertIfNegative val="0"/>
          <c:dLbls>
            <c:spPr>
              <a:noFill/>
              <a:ln>
                <a:noFill/>
              </a:ln>
              <a:effectLst/>
            </c:spPr>
            <c:txPr>
              <a:bodyPr wrap="square" lIns="38100" tIns="19050" rIns="38100" bIns="19050" anchor="ctr">
                <a:spAutoFit/>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Dati!$B$440:$B$445</c:f>
              <c:strCache>
                <c:ptCount val="6"/>
                <c:pt idx="0">
                  <c:v>05.2022, n=1010</c:v>
                </c:pt>
                <c:pt idx="1">
                  <c:v>07.2021, n=1008</c:v>
                </c:pt>
                <c:pt idx="2">
                  <c:v>08.2020, n=1009</c:v>
                </c:pt>
                <c:pt idx="3">
                  <c:v>05.2019, n=1017</c:v>
                </c:pt>
                <c:pt idx="4">
                  <c:v>09.2015, n=1005</c:v>
                </c:pt>
                <c:pt idx="5">
                  <c:v>06.2013, n=1004</c:v>
                </c:pt>
              </c:strCache>
            </c:strRef>
          </c:cat>
          <c:val>
            <c:numRef>
              <c:f>Dati!$D$440:$D$445</c:f>
              <c:numCache>
                <c:formatCode>0</c:formatCode>
                <c:ptCount val="6"/>
                <c:pt idx="0" formatCode="###0">
                  <c:v>24.470498367003479</c:v>
                </c:pt>
                <c:pt idx="1">
                  <c:v>19.002562261618124</c:v>
                </c:pt>
                <c:pt idx="2">
                  <c:v>16.175672327146852</c:v>
                </c:pt>
                <c:pt idx="3">
                  <c:v>18.848676971289425</c:v>
                </c:pt>
                <c:pt idx="4">
                  <c:v>9.599972718967301</c:v>
                </c:pt>
                <c:pt idx="5">
                  <c:v>17.279168913835665</c:v>
                </c:pt>
              </c:numCache>
            </c:numRef>
          </c:val>
          <c:extLst xmlns:c16r2="http://schemas.microsoft.com/office/drawing/2015/06/chart">
            <c:ext xmlns:c16="http://schemas.microsoft.com/office/drawing/2014/chart" uri="{C3380CC4-5D6E-409C-BE32-E72D297353CC}">
              <c16:uniqueId val="{00000001-365A-40FE-B1AD-9715AB2F3273}"/>
            </c:ext>
          </c:extLst>
        </c:ser>
        <c:ser>
          <c:idx val="2"/>
          <c:order val="2"/>
          <c:tx>
            <c:strRef>
              <c:f>Dati!$E$439</c:f>
              <c:strCache>
                <c:ptCount val="1"/>
                <c:pt idx="0">
                  <c:v>Valstij vajadzētu kļūt pielaidīgākai pret dažādu kontrabandas preču tirdzniecību, kas nozīmē, ka kontrabandas preces kļūtu pieejamākas un, iespējams, ka vēl lētākas</c:v>
                </c:pt>
              </c:strCache>
            </c:strRef>
          </c:tx>
          <c:spPr>
            <a:solidFill>
              <a:schemeClr val="accent3">
                <a:lumMod val="60000"/>
                <a:lumOff val="40000"/>
              </a:schemeClr>
            </a:solidFill>
            <a:ln w="25400">
              <a:noFill/>
            </a:ln>
          </c:spPr>
          <c:invertIfNegative val="0"/>
          <c:dLbls>
            <c:spPr>
              <a:noFill/>
              <a:ln>
                <a:noFill/>
              </a:ln>
              <a:effectLst/>
            </c:spPr>
            <c:txPr>
              <a:bodyPr wrap="square" lIns="38100" tIns="19050" rIns="38100" bIns="19050" anchor="ctr">
                <a:spAutoFit/>
              </a:bodyPr>
              <a:lstStyle/>
              <a:p>
                <a:pPr>
                  <a:defRPr sz="12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Dati!$B$440:$B$445</c:f>
              <c:strCache>
                <c:ptCount val="6"/>
                <c:pt idx="0">
                  <c:v>05.2022, n=1010</c:v>
                </c:pt>
                <c:pt idx="1">
                  <c:v>07.2021, n=1008</c:v>
                </c:pt>
                <c:pt idx="2">
                  <c:v>08.2020, n=1009</c:v>
                </c:pt>
                <c:pt idx="3">
                  <c:v>05.2019, n=1017</c:v>
                </c:pt>
                <c:pt idx="4">
                  <c:v>09.2015, n=1005</c:v>
                </c:pt>
                <c:pt idx="5">
                  <c:v>06.2013, n=1004</c:v>
                </c:pt>
              </c:strCache>
            </c:strRef>
          </c:cat>
          <c:val>
            <c:numRef>
              <c:f>Dati!$E$440:$E$445</c:f>
              <c:numCache>
                <c:formatCode>0</c:formatCode>
                <c:ptCount val="6"/>
                <c:pt idx="0" formatCode="###0">
                  <c:v>8.6343291866285554</c:v>
                </c:pt>
                <c:pt idx="1">
                  <c:v>10.540511164751788</c:v>
                </c:pt>
                <c:pt idx="2">
                  <c:v>12.410503199162076</c:v>
                </c:pt>
                <c:pt idx="3">
                  <c:v>9.2587121497367075</c:v>
                </c:pt>
                <c:pt idx="4">
                  <c:v>14.838443221414702</c:v>
                </c:pt>
                <c:pt idx="5">
                  <c:v>18.151157396159785</c:v>
                </c:pt>
              </c:numCache>
            </c:numRef>
          </c:val>
          <c:extLst xmlns:c16r2="http://schemas.microsoft.com/office/drawing/2015/06/chart">
            <c:ext xmlns:c16="http://schemas.microsoft.com/office/drawing/2014/chart" uri="{C3380CC4-5D6E-409C-BE32-E72D297353CC}">
              <c16:uniqueId val="{00000002-365A-40FE-B1AD-9715AB2F3273}"/>
            </c:ext>
          </c:extLst>
        </c:ser>
        <c:ser>
          <c:idx val="3"/>
          <c:order val="3"/>
          <c:tx>
            <c:strRef>
              <c:f>Dati!$F$439</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sz="12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Dati!$B$440:$B$445</c:f>
              <c:strCache>
                <c:ptCount val="6"/>
                <c:pt idx="0">
                  <c:v>05.2022, n=1010</c:v>
                </c:pt>
                <c:pt idx="1">
                  <c:v>07.2021, n=1008</c:v>
                </c:pt>
                <c:pt idx="2">
                  <c:v>08.2020, n=1009</c:v>
                </c:pt>
                <c:pt idx="3">
                  <c:v>05.2019, n=1017</c:v>
                </c:pt>
                <c:pt idx="4">
                  <c:v>09.2015, n=1005</c:v>
                </c:pt>
                <c:pt idx="5">
                  <c:v>06.2013, n=1004</c:v>
                </c:pt>
              </c:strCache>
            </c:strRef>
          </c:cat>
          <c:val>
            <c:numRef>
              <c:f>Dati!$F$440:$F$445</c:f>
              <c:numCache>
                <c:formatCode>0</c:formatCode>
                <c:ptCount val="6"/>
                <c:pt idx="0" formatCode="###0">
                  <c:v>14.337291134987932</c:v>
                </c:pt>
                <c:pt idx="1">
                  <c:v>17.642468055754176</c:v>
                </c:pt>
                <c:pt idx="2">
                  <c:v>16.178579112173832</c:v>
                </c:pt>
                <c:pt idx="3">
                  <c:v>16.632061899601389</c:v>
                </c:pt>
                <c:pt idx="4">
                  <c:v>23.373539671208402</c:v>
                </c:pt>
                <c:pt idx="5">
                  <c:v>18.754838721979766</c:v>
                </c:pt>
              </c:numCache>
            </c:numRef>
          </c:val>
          <c:extLst xmlns:c16r2="http://schemas.microsoft.com/office/drawing/2015/06/chart">
            <c:ext xmlns:c16="http://schemas.microsoft.com/office/drawing/2014/chart" uri="{C3380CC4-5D6E-409C-BE32-E72D297353CC}">
              <c16:uniqueId val="{00000003-365A-40FE-B1AD-9715AB2F3273}"/>
            </c:ext>
          </c:extLst>
        </c:ser>
        <c:dLbls>
          <c:dLblPos val="ctr"/>
          <c:showLegendKey val="0"/>
          <c:showVal val="1"/>
          <c:showCatName val="0"/>
          <c:showSerName val="0"/>
          <c:showPercent val="0"/>
          <c:showBubbleSize val="0"/>
        </c:dLbls>
        <c:gapWidth val="15"/>
        <c:overlap val="100"/>
        <c:axId val="409940488"/>
        <c:axId val="409944016"/>
      </c:barChart>
      <c:catAx>
        <c:axId val="409940488"/>
        <c:scaling>
          <c:orientation val="maxMin"/>
        </c:scaling>
        <c:delete val="0"/>
        <c:axPos val="l"/>
        <c:numFmt formatCode="@" sourceLinked="0"/>
        <c:majorTickMark val="out"/>
        <c:minorTickMark val="none"/>
        <c:tickLblPos val="nextTo"/>
        <c:spPr>
          <a:ln w="3175">
            <a:solidFill>
              <a:srgbClr val="000000"/>
            </a:solidFill>
            <a:prstDash val="solid"/>
          </a:ln>
        </c:spPr>
        <c:txPr>
          <a:bodyPr rot="0" vert="horz"/>
          <a:lstStyle/>
          <a:p>
            <a:pPr>
              <a:defRPr sz="1100"/>
            </a:pPr>
            <a:endParaRPr lang="en-US"/>
          </a:p>
        </c:txPr>
        <c:crossAx val="409944016"/>
        <c:crosses val="autoZero"/>
        <c:auto val="1"/>
        <c:lblAlgn val="ctr"/>
        <c:lblOffset val="100"/>
        <c:tickLblSkip val="1"/>
        <c:tickMarkSkip val="1"/>
        <c:noMultiLvlLbl val="0"/>
      </c:catAx>
      <c:valAx>
        <c:axId val="409944016"/>
        <c:scaling>
          <c:orientation val="minMax"/>
          <c:max val="100"/>
          <c:min val="0"/>
        </c:scaling>
        <c:delete val="1"/>
        <c:axPos val="t"/>
        <c:numFmt formatCode="###0" sourceLinked="1"/>
        <c:majorTickMark val="out"/>
        <c:minorTickMark val="none"/>
        <c:tickLblPos val="nextTo"/>
        <c:crossAx val="409940488"/>
        <c:crosses val="autoZero"/>
        <c:crossBetween val="between"/>
        <c:majorUnit val="20"/>
      </c:valAx>
      <c:spPr>
        <a:noFill/>
        <a:ln w="3175">
          <a:noFill/>
          <a:prstDash val="solid"/>
        </a:ln>
      </c:spPr>
    </c:plotArea>
    <c:plotVisOnly val="1"/>
    <c:dispBlanksAs val="gap"/>
    <c:showDLblsOverMax val="0"/>
  </c:chart>
  <c:spPr>
    <a:noFill/>
    <a:ln w="9525">
      <a:noFill/>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a:pPr>
            <a:r>
              <a:rPr lang="lv-LV" sz="900"/>
              <a:t>%</a:t>
            </a:r>
          </a:p>
        </c:rich>
      </c:tx>
      <c:layout>
        <c:manualLayout>
          <c:xMode val="edge"/>
          <c:yMode val="edge"/>
          <c:x val="0.97484761323375502"/>
          <c:y val="0.12118972870161197"/>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37042129063848872"/>
          <c:y val="0.12348794896213194"/>
          <c:w val="0.59481122467873937"/>
          <c:h val="0.85933647674571656"/>
        </c:manualLayout>
      </c:layout>
      <c:barChart>
        <c:barDir val="bar"/>
        <c:grouping val="stacked"/>
        <c:varyColors val="0"/>
        <c:ser>
          <c:idx val="0"/>
          <c:order val="0"/>
          <c:tx>
            <c:strRef>
              <c:f>Dati!$C$447</c:f>
              <c:strCache>
                <c:ptCount val="1"/>
                <c:pt idx="0">
                  <c:v>Valstij vajadzētu pastiprināt cīņu pret dažādu kontrabandas preču tirdzniecību, kas nozīmē, ka kontrabandas preces būtu mazāk pieejamas un kļūtu dārgākas </c:v>
                </c:pt>
              </c:strCache>
            </c:strRef>
          </c:tx>
          <c:spPr>
            <a:solidFill>
              <a:schemeClr val="accent3">
                <a:lumMod val="50000"/>
              </a:schemeClr>
            </a:solidFill>
            <a:ln w="25400">
              <a:noFill/>
            </a:ln>
          </c:spPr>
          <c:invertIfNegative val="0"/>
          <c:dLbls>
            <c:spPr>
              <a:noFill/>
              <a:ln>
                <a:noFill/>
              </a:ln>
              <a:effectLst/>
            </c:spPr>
            <c:txPr>
              <a:bodyPr wrap="square" lIns="38100" tIns="19050" rIns="38100" bIns="19050" anchor="ctr">
                <a:spAutoFit/>
              </a:bodyPr>
              <a:lstStyle/>
              <a:p>
                <a:pPr>
                  <a:defRPr sz="9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Dati!$B$448:$B$489</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Dati!$C$448:$C$489</c:f>
              <c:numCache>
                <c:formatCode>General</c:formatCode>
                <c:ptCount val="42"/>
                <c:pt idx="0" formatCode="0">
                  <c:v>52.557881311380115</c:v>
                </c:pt>
                <c:pt idx="2" formatCode="0">
                  <c:v>48.361274812359724</c:v>
                </c:pt>
                <c:pt idx="3" formatCode="0">
                  <c:v>56.486456592463348</c:v>
                </c:pt>
                <c:pt idx="5" formatCode="0">
                  <c:v>45.682944490017874</c:v>
                </c:pt>
                <c:pt idx="6" formatCode="0">
                  <c:v>48.59751949089366</c:v>
                </c:pt>
                <c:pt idx="7" formatCode="0">
                  <c:v>50.918092237859113</c:v>
                </c:pt>
                <c:pt idx="8" formatCode="0">
                  <c:v>50.757392565718582</c:v>
                </c:pt>
                <c:pt idx="9" formatCode="0">
                  <c:v>55.690160092766497</c:v>
                </c:pt>
                <c:pt idx="10" formatCode="0">
                  <c:v>60.699977010379079</c:v>
                </c:pt>
                <c:pt idx="12" formatCode="0">
                  <c:v>61.258243340375287</c:v>
                </c:pt>
                <c:pt idx="13" formatCode="0">
                  <c:v>37.881306389276858</c:v>
                </c:pt>
                <c:pt idx="15" formatCode="0">
                  <c:v>42.462639210599463</c:v>
                </c:pt>
                <c:pt idx="16" formatCode="0">
                  <c:v>50.354162132320717</c:v>
                </c:pt>
                <c:pt idx="17" formatCode="0">
                  <c:v>61.744329271397554</c:v>
                </c:pt>
                <c:pt idx="19" formatCode="0">
                  <c:v>34.039548301664787</c:v>
                </c:pt>
                <c:pt idx="20" formatCode="0">
                  <c:v>50.091259563776575</c:v>
                </c:pt>
                <c:pt idx="21" formatCode="0">
                  <c:v>55.726645696202716</c:v>
                </c:pt>
                <c:pt idx="22" formatCode="0">
                  <c:v>56.25753281405818</c:v>
                </c:pt>
                <c:pt idx="23" formatCode="0">
                  <c:v>64.834952849779313</c:v>
                </c:pt>
                <c:pt idx="25" formatCode="0">
                  <c:v>50.948484273151429</c:v>
                </c:pt>
                <c:pt idx="26" formatCode="0">
                  <c:v>56.428431542039348</c:v>
                </c:pt>
                <c:pt idx="27" formatCode="0">
                  <c:v>57.482831208584813</c:v>
                </c:pt>
                <c:pt idx="28" formatCode="0">
                  <c:v>63.616350738532653</c:v>
                </c:pt>
                <c:pt idx="29" formatCode="0">
                  <c:v>32.181708077648977</c:v>
                </c:pt>
                <c:pt idx="31" formatCode="0">
                  <c:v>50.948484273151429</c:v>
                </c:pt>
                <c:pt idx="32" formatCode="0">
                  <c:v>50.691334255756921</c:v>
                </c:pt>
                <c:pt idx="33" formatCode="0">
                  <c:v>56.337413892107961</c:v>
                </c:pt>
                <c:pt idx="35" formatCode="0">
                  <c:v>20.140780779439034</c:v>
                </c:pt>
                <c:pt idx="36" formatCode="0">
                  <c:v>41.521675080755614</c:v>
                </c:pt>
                <c:pt idx="37" formatCode="0">
                  <c:v>58.298819781877512</c:v>
                </c:pt>
                <c:pt idx="39" formatCode="0">
                  <c:v>35.124432354900883</c:v>
                </c:pt>
                <c:pt idx="40" formatCode="0">
                  <c:v>59.058665838023316</c:v>
                </c:pt>
                <c:pt idx="41" formatCode="0">
                  <c:v>58.728573166072778</c:v>
                </c:pt>
              </c:numCache>
            </c:numRef>
          </c:val>
          <c:extLst xmlns:c16r2="http://schemas.microsoft.com/office/drawing/2015/06/chart">
            <c:ext xmlns:c16="http://schemas.microsoft.com/office/drawing/2014/chart" uri="{C3380CC4-5D6E-409C-BE32-E72D297353CC}">
              <c16:uniqueId val="{00000000-06AE-4C51-B550-57EF059CD3C0}"/>
            </c:ext>
          </c:extLst>
        </c:ser>
        <c:ser>
          <c:idx val="1"/>
          <c:order val="1"/>
          <c:tx>
            <c:strRef>
              <c:f>Dati!$D$447</c:f>
              <c:strCache>
                <c:ptCount val="1"/>
                <c:pt idx="0">
                  <c:v>Valstij neko jaunu šajā jomā nevajadzētu darīt — visu vajadzētu atstāt tā, kā tas ir patlaban</c:v>
                </c:pt>
              </c:strCache>
            </c:strRef>
          </c:tx>
          <c:spPr>
            <a:solidFill>
              <a:schemeClr val="accent3">
                <a:lumMod val="75000"/>
              </a:schemeClr>
            </a:solidFill>
            <a:ln w="25400">
              <a:noFill/>
            </a:ln>
          </c:spPr>
          <c:invertIfNegative val="0"/>
          <c:dLbls>
            <c:spPr>
              <a:noFill/>
              <a:ln>
                <a:noFill/>
              </a:ln>
              <a:effectLst/>
            </c:spPr>
            <c:txPr>
              <a:bodyPr wrap="square" lIns="38100" tIns="19050" rIns="38100" bIns="19050" anchor="ctr">
                <a:spAutoFit/>
              </a:bodyPr>
              <a:lstStyle/>
              <a:p>
                <a:pPr>
                  <a:defRPr sz="9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Dati!$B$448:$B$489</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Dati!$D$448:$D$489</c:f>
              <c:numCache>
                <c:formatCode>General</c:formatCode>
                <c:ptCount val="42"/>
                <c:pt idx="0" formatCode="0">
                  <c:v>24.470498367003479</c:v>
                </c:pt>
                <c:pt idx="2" formatCode="0">
                  <c:v>28.574381294647466</c:v>
                </c:pt>
                <c:pt idx="3" formatCode="0">
                  <c:v>20.628724536227217</c:v>
                </c:pt>
                <c:pt idx="5" formatCode="0">
                  <c:v>29.191913149027595</c:v>
                </c:pt>
                <c:pt idx="6" formatCode="0">
                  <c:v>27.279353187425425</c:v>
                </c:pt>
                <c:pt idx="7" formatCode="0">
                  <c:v>20.644998353435994</c:v>
                </c:pt>
                <c:pt idx="8" formatCode="0">
                  <c:v>26.267067418320565</c:v>
                </c:pt>
                <c:pt idx="9" formatCode="0">
                  <c:v>26.583874782084571</c:v>
                </c:pt>
                <c:pt idx="10" formatCode="0">
                  <c:v>19.642359857659844</c:v>
                </c:pt>
                <c:pt idx="12" formatCode="0">
                  <c:v>21.0509565038973</c:v>
                </c:pt>
                <c:pt idx="13" formatCode="0">
                  <c:v>30.712959910680844</c:v>
                </c:pt>
                <c:pt idx="15" formatCode="0">
                  <c:v>35.294943505038326</c:v>
                </c:pt>
                <c:pt idx="16" formatCode="0">
                  <c:v>25.695274975351303</c:v>
                </c:pt>
                <c:pt idx="17" formatCode="0">
                  <c:v>17.451963702729849</c:v>
                </c:pt>
                <c:pt idx="19" formatCode="0">
                  <c:v>34.165258709246466</c:v>
                </c:pt>
                <c:pt idx="20" formatCode="0">
                  <c:v>25.732992797566855</c:v>
                </c:pt>
                <c:pt idx="21" formatCode="0">
                  <c:v>23.163294352999152</c:v>
                </c:pt>
                <c:pt idx="22" formatCode="0">
                  <c:v>24.443165109983735</c:v>
                </c:pt>
                <c:pt idx="23" formatCode="0">
                  <c:v>19.950026954724464</c:v>
                </c:pt>
                <c:pt idx="25" formatCode="0">
                  <c:v>26.992184286506824</c:v>
                </c:pt>
                <c:pt idx="26" formatCode="0">
                  <c:v>26.302159917136649</c:v>
                </c:pt>
                <c:pt idx="27" formatCode="0">
                  <c:v>21.784832967929894</c:v>
                </c:pt>
                <c:pt idx="28" formatCode="0">
                  <c:v>8.2622144009672986</c:v>
                </c:pt>
                <c:pt idx="29" formatCode="0">
                  <c:v>35.782178953637533</c:v>
                </c:pt>
                <c:pt idx="31" formatCode="0">
                  <c:v>26.992184286506824</c:v>
                </c:pt>
                <c:pt idx="32" formatCode="0">
                  <c:v>25.085050822894253</c:v>
                </c:pt>
                <c:pt idx="33" formatCode="0">
                  <c:v>21.133393487441175</c:v>
                </c:pt>
                <c:pt idx="35" formatCode="0">
                  <c:v>41.931569342324572</c:v>
                </c:pt>
                <c:pt idx="36" formatCode="0">
                  <c:v>32.025335743547274</c:v>
                </c:pt>
                <c:pt idx="37" formatCode="0">
                  <c:v>21.554821129718448</c:v>
                </c:pt>
                <c:pt idx="39" formatCode="0">
                  <c:v>35.768489814017357</c:v>
                </c:pt>
                <c:pt idx="40" formatCode="0">
                  <c:v>25.382184029080779</c:v>
                </c:pt>
                <c:pt idx="41" formatCode="0">
                  <c:v>19.873856266131611</c:v>
                </c:pt>
              </c:numCache>
            </c:numRef>
          </c:val>
          <c:extLst xmlns:c16r2="http://schemas.microsoft.com/office/drawing/2015/06/chart">
            <c:ext xmlns:c16="http://schemas.microsoft.com/office/drawing/2014/chart" uri="{C3380CC4-5D6E-409C-BE32-E72D297353CC}">
              <c16:uniqueId val="{00000001-06AE-4C51-B550-57EF059CD3C0}"/>
            </c:ext>
          </c:extLst>
        </c:ser>
        <c:ser>
          <c:idx val="2"/>
          <c:order val="2"/>
          <c:tx>
            <c:strRef>
              <c:f>Dati!$E$447</c:f>
              <c:strCache>
                <c:ptCount val="1"/>
                <c:pt idx="0">
                  <c:v>Valstij vajadzētu kļūt pielaidīgākai pret dažādu kontrabandas preču tirdzniecību, kas nozīmē, ka kontrabandas preces kļūtu pieejamākas un, iespējams, ka vēl lētākas</c:v>
                </c:pt>
              </c:strCache>
            </c:strRef>
          </c:tx>
          <c:spPr>
            <a:solidFill>
              <a:schemeClr val="accent3">
                <a:lumMod val="60000"/>
                <a:lumOff val="40000"/>
              </a:schemeClr>
            </a:solidFill>
            <a:ln w="25400">
              <a:noFill/>
            </a:ln>
          </c:spPr>
          <c:invertIfNegative val="0"/>
          <c:dLbls>
            <c:spPr>
              <a:noFill/>
              <a:ln>
                <a:noFill/>
              </a:ln>
              <a:effectLst/>
            </c:spPr>
            <c:txPr>
              <a:bodyPr wrap="square" lIns="38100" tIns="19050" rIns="38100" bIns="19050" anchor="ctr">
                <a:spAutoFit/>
              </a:bodyPr>
              <a:lstStyle/>
              <a:p>
                <a:pPr>
                  <a:defRPr sz="9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Dati!$B$448:$B$489</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Dati!$E$448:$E$489</c:f>
              <c:numCache>
                <c:formatCode>General</c:formatCode>
                <c:ptCount val="42"/>
                <c:pt idx="0" formatCode="0">
                  <c:v>8.6343291866285554</c:v>
                </c:pt>
                <c:pt idx="2" formatCode="0">
                  <c:v>9.1875248085044419</c:v>
                </c:pt>
                <c:pt idx="3" formatCode="0">
                  <c:v>8.1164653730419296</c:v>
                </c:pt>
                <c:pt idx="5" formatCode="0">
                  <c:v>12.04825520662305</c:v>
                </c:pt>
                <c:pt idx="6" formatCode="0">
                  <c:v>7.9977226127045302</c:v>
                </c:pt>
                <c:pt idx="7" formatCode="0">
                  <c:v>11.471155071382615</c:v>
                </c:pt>
                <c:pt idx="8" formatCode="0">
                  <c:v>8.7924602107747809</c:v>
                </c:pt>
                <c:pt idx="9" formatCode="0">
                  <c:v>4.9099565782178507</c:v>
                </c:pt>
                <c:pt idx="10" formatCode="0">
                  <c:v>7.8719734892713289</c:v>
                </c:pt>
                <c:pt idx="12" formatCode="0">
                  <c:v>7.0462512105767559</c:v>
                </c:pt>
                <c:pt idx="13" formatCode="0">
                  <c:v>11.561604839369368</c:v>
                </c:pt>
                <c:pt idx="15" formatCode="0">
                  <c:v>6.8827391014793395</c:v>
                </c:pt>
                <c:pt idx="16" formatCode="0">
                  <c:v>9.748562078333018</c:v>
                </c:pt>
                <c:pt idx="17" formatCode="0">
                  <c:v>6.5049475527546532</c:v>
                </c:pt>
                <c:pt idx="19" formatCode="0">
                  <c:v>12.873374428696547</c:v>
                </c:pt>
                <c:pt idx="20" formatCode="0">
                  <c:v>10.293239909477153</c:v>
                </c:pt>
                <c:pt idx="21" formatCode="0">
                  <c:v>9.4188433221736503</c:v>
                </c:pt>
                <c:pt idx="22" formatCode="0">
                  <c:v>5.496910799241066</c:v>
                </c:pt>
                <c:pt idx="23" formatCode="0">
                  <c:v>5.3090498802552055</c:v>
                </c:pt>
                <c:pt idx="25" formatCode="0">
                  <c:v>6.7748354685971952</c:v>
                </c:pt>
                <c:pt idx="26" formatCode="0">
                  <c:v>8.9268330909078593</c:v>
                </c:pt>
                <c:pt idx="27" formatCode="0">
                  <c:v>7.8701236065423865</c:v>
                </c:pt>
                <c:pt idx="28" formatCode="0">
                  <c:v>9.2528548129965849</c:v>
                </c:pt>
                <c:pt idx="29" formatCode="0">
                  <c:v>12.610576746240751</c:v>
                </c:pt>
                <c:pt idx="31" formatCode="0">
                  <c:v>6.7748354685971952</c:v>
                </c:pt>
                <c:pt idx="32" formatCode="0">
                  <c:v>10.406747163180002</c:v>
                </c:pt>
                <c:pt idx="33" formatCode="0">
                  <c:v>8.60476018894866</c:v>
                </c:pt>
                <c:pt idx="35" formatCode="0">
                  <c:v>24.4454932864993</c:v>
                </c:pt>
                <c:pt idx="36" formatCode="0">
                  <c:v>10.589004505874897</c:v>
                </c:pt>
                <c:pt idx="37" formatCode="0">
                  <c:v>6.5619178051842209</c:v>
                </c:pt>
                <c:pt idx="39" formatCode="0">
                  <c:v>13.492332086750849</c:v>
                </c:pt>
                <c:pt idx="40" formatCode="0">
                  <c:v>7.5959461340016716</c:v>
                </c:pt>
                <c:pt idx="41" formatCode="0">
                  <c:v>6.8479682625986937</c:v>
                </c:pt>
              </c:numCache>
            </c:numRef>
          </c:val>
          <c:extLst xmlns:c16r2="http://schemas.microsoft.com/office/drawing/2015/06/chart">
            <c:ext xmlns:c16="http://schemas.microsoft.com/office/drawing/2014/chart" uri="{C3380CC4-5D6E-409C-BE32-E72D297353CC}">
              <c16:uniqueId val="{00000002-06AE-4C51-B550-57EF059CD3C0}"/>
            </c:ext>
          </c:extLst>
        </c:ser>
        <c:ser>
          <c:idx val="3"/>
          <c:order val="3"/>
          <c:tx>
            <c:strRef>
              <c:f>Dati!$F$447</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sz="9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Dati!$B$448:$B$489</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Dati!$F$448:$F$489</c:f>
              <c:numCache>
                <c:formatCode>General</c:formatCode>
                <c:ptCount val="42"/>
                <c:pt idx="0" formatCode="0">
                  <c:v>14.337291134987932</c:v>
                </c:pt>
                <c:pt idx="2" formatCode="0">
                  <c:v>13.876819084488364</c:v>
                </c:pt>
                <c:pt idx="3" formatCode="0">
                  <c:v>14.768353498267578</c:v>
                </c:pt>
                <c:pt idx="5" formatCode="0">
                  <c:v>13.076887154331546</c:v>
                </c:pt>
                <c:pt idx="6" formatCode="0">
                  <c:v>16.125404708976436</c:v>
                </c:pt>
                <c:pt idx="7" formatCode="0">
                  <c:v>16.965754337322331</c:v>
                </c:pt>
                <c:pt idx="8" formatCode="0">
                  <c:v>14.183079805186122</c:v>
                </c:pt>
                <c:pt idx="9" formatCode="0">
                  <c:v>12.81600854693114</c:v>
                </c:pt>
                <c:pt idx="10" formatCode="0">
                  <c:v>11.785689642689718</c:v>
                </c:pt>
                <c:pt idx="12" formatCode="0">
                  <c:v>10.644548945150596</c:v>
                </c:pt>
                <c:pt idx="13" formatCode="0">
                  <c:v>19.844128860673049</c:v>
                </c:pt>
                <c:pt idx="15" formatCode="0">
                  <c:v>15.359678182882885</c:v>
                </c:pt>
                <c:pt idx="16" formatCode="0">
                  <c:v>14.202000813995017</c:v>
                </c:pt>
                <c:pt idx="17" formatCode="0">
                  <c:v>14.298759473117974</c:v>
                </c:pt>
                <c:pt idx="19" formatCode="0">
                  <c:v>18.921818560392214</c:v>
                </c:pt>
                <c:pt idx="20" formatCode="0">
                  <c:v>13.882507729179462</c:v>
                </c:pt>
                <c:pt idx="21" formatCode="0">
                  <c:v>11.69121662862452</c:v>
                </c:pt>
                <c:pt idx="22" formatCode="0">
                  <c:v>13.802391276717088</c:v>
                </c:pt>
                <c:pt idx="23" formatCode="0">
                  <c:v>9.9059703152410687</c:v>
                </c:pt>
                <c:pt idx="25" formatCode="0">
                  <c:v>15.284495971744718</c:v>
                </c:pt>
                <c:pt idx="26" formatCode="0">
                  <c:v>8.3425754499162199</c:v>
                </c:pt>
                <c:pt idx="27" formatCode="0">
                  <c:v>12.86221221694298</c:v>
                </c:pt>
                <c:pt idx="28" formatCode="0">
                  <c:v>18.868580047503457</c:v>
                </c:pt>
                <c:pt idx="29" formatCode="0">
                  <c:v>19.425536222472736</c:v>
                </c:pt>
                <c:pt idx="31" formatCode="0">
                  <c:v>15.284495971744718</c:v>
                </c:pt>
                <c:pt idx="32" formatCode="0">
                  <c:v>13.816867758168703</c:v>
                </c:pt>
                <c:pt idx="33" formatCode="0">
                  <c:v>13.924432431502174</c:v>
                </c:pt>
                <c:pt idx="35" formatCode="0">
                  <c:v>13.482156591737107</c:v>
                </c:pt>
                <c:pt idx="36" formatCode="0">
                  <c:v>15.863984669822241</c:v>
                </c:pt>
                <c:pt idx="37" formatCode="0">
                  <c:v>13.584441283219975</c:v>
                </c:pt>
                <c:pt idx="39" formatCode="0">
                  <c:v>15.614745744330932</c:v>
                </c:pt>
                <c:pt idx="40" formatCode="0">
                  <c:v>7.9632039988942545</c:v>
                </c:pt>
                <c:pt idx="41" formatCode="0">
                  <c:v>14.549602305196874</c:v>
                </c:pt>
              </c:numCache>
            </c:numRef>
          </c:val>
          <c:extLst xmlns:c16r2="http://schemas.microsoft.com/office/drawing/2015/06/chart">
            <c:ext xmlns:c16="http://schemas.microsoft.com/office/drawing/2014/chart" uri="{C3380CC4-5D6E-409C-BE32-E72D297353CC}">
              <c16:uniqueId val="{00000003-06AE-4C51-B550-57EF059CD3C0}"/>
            </c:ext>
          </c:extLst>
        </c:ser>
        <c:dLbls>
          <c:dLblPos val="ctr"/>
          <c:showLegendKey val="0"/>
          <c:showVal val="1"/>
          <c:showCatName val="0"/>
          <c:showSerName val="0"/>
          <c:showPercent val="0"/>
          <c:showBubbleSize val="0"/>
        </c:dLbls>
        <c:gapWidth val="15"/>
        <c:overlap val="100"/>
        <c:axId val="409940880"/>
        <c:axId val="409944408"/>
      </c:barChart>
      <c:catAx>
        <c:axId val="409940880"/>
        <c:scaling>
          <c:orientation val="maxMin"/>
        </c:scaling>
        <c:delete val="0"/>
        <c:axPos val="l"/>
        <c:numFmt formatCode="@" sourceLinked="0"/>
        <c:majorTickMark val="out"/>
        <c:minorTickMark val="none"/>
        <c:tickLblPos val="nextTo"/>
        <c:spPr>
          <a:ln w="3175">
            <a:solidFill>
              <a:srgbClr val="000000"/>
            </a:solidFill>
            <a:prstDash val="solid"/>
          </a:ln>
        </c:spPr>
        <c:txPr>
          <a:bodyPr rot="0" vert="horz"/>
          <a:lstStyle/>
          <a:p>
            <a:pPr>
              <a:defRPr sz="900"/>
            </a:pPr>
            <a:endParaRPr lang="en-US"/>
          </a:p>
        </c:txPr>
        <c:crossAx val="409944408"/>
        <c:crosses val="autoZero"/>
        <c:auto val="1"/>
        <c:lblAlgn val="ctr"/>
        <c:lblOffset val="100"/>
        <c:tickLblSkip val="1"/>
        <c:tickMarkSkip val="1"/>
        <c:noMultiLvlLbl val="0"/>
      </c:catAx>
      <c:valAx>
        <c:axId val="409944408"/>
        <c:scaling>
          <c:orientation val="minMax"/>
          <c:max val="100"/>
          <c:min val="0"/>
        </c:scaling>
        <c:delete val="1"/>
        <c:axPos val="t"/>
        <c:numFmt formatCode="0" sourceLinked="1"/>
        <c:majorTickMark val="out"/>
        <c:minorTickMark val="none"/>
        <c:tickLblPos val="nextTo"/>
        <c:crossAx val="409940880"/>
        <c:crosses val="autoZero"/>
        <c:crossBetween val="between"/>
        <c:majorUnit val="20"/>
      </c:valAx>
      <c:spPr>
        <a:noFill/>
        <a:ln w="3175">
          <a:noFill/>
          <a:prstDash val="solid"/>
        </a:ln>
      </c:spPr>
    </c:plotArea>
    <c:plotVisOnly val="1"/>
    <c:dispBlanksAs val="gap"/>
    <c:showDLblsOverMax val="0"/>
  </c:chart>
  <c:spPr>
    <a:noFill/>
    <a:ln w="9525">
      <a:noFill/>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a:pPr>
            <a:r>
              <a:rPr lang="lv-LV" sz="900"/>
              <a:t>%</a:t>
            </a:r>
          </a:p>
        </c:rich>
      </c:tx>
      <c:layout>
        <c:manualLayout>
          <c:xMode val="edge"/>
          <c:yMode val="edge"/>
          <c:x val="0.96823355058633132"/>
          <c:y val="0.24876876054175798"/>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23371597906061126"/>
          <c:y val="0.23549706598256759"/>
          <c:w val="0.75509893391903427"/>
          <c:h val="0.741039379462888"/>
        </c:manualLayout>
      </c:layout>
      <c:barChart>
        <c:barDir val="bar"/>
        <c:grouping val="stacked"/>
        <c:varyColors val="0"/>
        <c:ser>
          <c:idx val="0"/>
          <c:order val="0"/>
          <c:tx>
            <c:strRef>
              <c:f>Dati!$C$601</c:f>
              <c:strCache>
                <c:ptCount val="1"/>
                <c:pt idx="0">
                  <c:v>.</c:v>
                </c:pt>
              </c:strCache>
            </c:strRef>
          </c:tx>
          <c:spPr>
            <a:noFill/>
            <a:ln w="25400">
              <a:noFill/>
            </a:ln>
          </c:spPr>
          <c:invertIfNegative val="0"/>
          <c:dLbls>
            <c:delete val="1"/>
          </c:dLbls>
          <c:cat>
            <c:strRef>
              <c:f>Dati!$B$602:$B$605</c:f>
              <c:strCache>
                <c:ptCount val="4"/>
                <c:pt idx="0">
                  <c:v>05.2022, n=1010</c:v>
                </c:pt>
                <c:pt idx="1">
                  <c:v>07.2021, n=1008</c:v>
                </c:pt>
                <c:pt idx="2">
                  <c:v>08.2020, n=1009</c:v>
                </c:pt>
                <c:pt idx="3">
                  <c:v>05.2019, n=1017</c:v>
                </c:pt>
              </c:strCache>
            </c:strRef>
          </c:cat>
          <c:val>
            <c:numRef>
              <c:f>Dati!$C$602:$C$605</c:f>
              <c:numCache>
                <c:formatCode>0</c:formatCode>
                <c:ptCount val="4"/>
                <c:pt idx="0">
                  <c:v>9.7094584820516872</c:v>
                </c:pt>
                <c:pt idx="1">
                  <c:v>6.9999999999999929</c:v>
                </c:pt>
                <c:pt idx="2">
                  <c:v>11.318947652341727</c:v>
                </c:pt>
                <c:pt idx="3">
                  <c:v>8.1455999076259928</c:v>
                </c:pt>
              </c:numCache>
            </c:numRef>
          </c:val>
          <c:extLst xmlns:c16r2="http://schemas.microsoft.com/office/drawing/2015/06/chart">
            <c:ext xmlns:c16="http://schemas.microsoft.com/office/drawing/2014/chart" uri="{C3380CC4-5D6E-409C-BE32-E72D297353CC}">
              <c16:uniqueId val="{00000000-EE64-48FF-A9DA-47E9AF6E3BB5}"/>
            </c:ext>
          </c:extLst>
        </c:ser>
        <c:ser>
          <c:idx val="1"/>
          <c:order val="1"/>
          <c:tx>
            <c:strRef>
              <c:f>Dati!$D$601</c:f>
              <c:strCache>
                <c:ptCount val="1"/>
                <c:pt idx="0">
                  <c:v>Nē</c:v>
                </c:pt>
              </c:strCache>
            </c:strRef>
          </c:tx>
          <c:spPr>
            <a:solidFill>
              <a:schemeClr val="accent3">
                <a:lumMod val="50000"/>
              </a:schemeClr>
            </a:solidFill>
            <a:ln w="25400">
              <a:noFill/>
            </a:ln>
          </c:spPr>
          <c:invertIfNegative val="0"/>
          <c:dLbls>
            <c:spPr>
              <a:noFill/>
              <a:ln>
                <a:noFill/>
              </a:ln>
              <a:effectLst/>
            </c:spPr>
            <c:txPr>
              <a:bodyPr wrap="square" lIns="38100" tIns="19050" rIns="38100" bIns="19050" anchor="ctr">
                <a:spAutoFit/>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Dati!$B$602:$B$605</c:f>
              <c:strCache>
                <c:ptCount val="4"/>
                <c:pt idx="0">
                  <c:v>05.2022, n=1010</c:v>
                </c:pt>
                <c:pt idx="1">
                  <c:v>07.2021, n=1008</c:v>
                </c:pt>
                <c:pt idx="2">
                  <c:v>08.2020, n=1009</c:v>
                </c:pt>
                <c:pt idx="3">
                  <c:v>05.2019, n=1017</c:v>
                </c:pt>
              </c:strCache>
            </c:strRef>
          </c:cat>
          <c:val>
            <c:numRef>
              <c:f>Dati!$D$602:$D$605</c:f>
              <c:numCache>
                <c:formatCode>0</c:formatCode>
                <c:ptCount val="4"/>
                <c:pt idx="0">
                  <c:v>42.31663449917518</c:v>
                </c:pt>
                <c:pt idx="1">
                  <c:v>40.39422073819933</c:v>
                </c:pt>
                <c:pt idx="2">
                  <c:v>35.801366199353232</c:v>
                </c:pt>
                <c:pt idx="3">
                  <c:v>36.264169801069229</c:v>
                </c:pt>
              </c:numCache>
            </c:numRef>
          </c:val>
          <c:extLst xmlns:c16r2="http://schemas.microsoft.com/office/drawing/2015/06/chart">
            <c:ext xmlns:c16="http://schemas.microsoft.com/office/drawing/2014/chart" uri="{C3380CC4-5D6E-409C-BE32-E72D297353CC}">
              <c16:uniqueId val="{00000001-EE64-48FF-A9DA-47E9AF6E3BB5}"/>
            </c:ext>
          </c:extLst>
        </c:ser>
        <c:ser>
          <c:idx val="2"/>
          <c:order val="2"/>
          <c:tx>
            <c:strRef>
              <c:f>Dati!$E$601</c:f>
              <c:strCache>
                <c:ptCount val="1"/>
                <c:pt idx="0">
                  <c:v>Drīzāk nē </c:v>
                </c:pt>
              </c:strCache>
            </c:strRef>
          </c:tx>
          <c:spPr>
            <a:solidFill>
              <a:schemeClr val="accent3">
                <a:lumMod val="60000"/>
                <a:lumOff val="40000"/>
              </a:schemeClr>
            </a:solidFill>
            <a:ln w="25400">
              <a:noFill/>
            </a:ln>
          </c:spPr>
          <c:invertIfNegative val="0"/>
          <c:dLbls>
            <c:spPr>
              <a:noFill/>
              <a:ln>
                <a:noFill/>
              </a:ln>
              <a:effectLst/>
            </c:spPr>
            <c:txPr>
              <a:bodyPr wrap="square" lIns="38100" tIns="19050" rIns="38100" bIns="19050" anchor="ctr">
                <a:spAutoFit/>
              </a:bodyPr>
              <a:lstStyle/>
              <a:p>
                <a:pPr>
                  <a:defRPr sz="12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Dati!$B$602:$B$605</c:f>
              <c:strCache>
                <c:ptCount val="4"/>
                <c:pt idx="0">
                  <c:v>05.2022, n=1010</c:v>
                </c:pt>
                <c:pt idx="1">
                  <c:v>07.2021, n=1008</c:v>
                </c:pt>
                <c:pt idx="2">
                  <c:v>08.2020, n=1009</c:v>
                </c:pt>
                <c:pt idx="3">
                  <c:v>05.2019, n=1017</c:v>
                </c:pt>
              </c:strCache>
            </c:strRef>
          </c:cat>
          <c:val>
            <c:numRef>
              <c:f>Dati!$E$602:$E$605</c:f>
              <c:numCache>
                <c:formatCode>0</c:formatCode>
                <c:ptCount val="4"/>
                <c:pt idx="0">
                  <c:v>37.383676727468355</c:v>
                </c:pt>
                <c:pt idx="1">
                  <c:v>42.0155489704959</c:v>
                </c:pt>
                <c:pt idx="2">
                  <c:v>42.289455857000263</c:v>
                </c:pt>
                <c:pt idx="3">
                  <c:v>45</c:v>
                </c:pt>
              </c:numCache>
            </c:numRef>
          </c:val>
          <c:extLst xmlns:c16r2="http://schemas.microsoft.com/office/drawing/2015/06/chart">
            <c:ext xmlns:c16="http://schemas.microsoft.com/office/drawing/2014/chart" uri="{C3380CC4-5D6E-409C-BE32-E72D297353CC}">
              <c16:uniqueId val="{00000002-EE64-48FF-A9DA-47E9AF6E3BB5}"/>
            </c:ext>
          </c:extLst>
        </c:ser>
        <c:ser>
          <c:idx val="3"/>
          <c:order val="3"/>
          <c:tx>
            <c:strRef>
              <c:f>Dati!$F$601</c:f>
              <c:strCache>
                <c:ptCount val="1"/>
                <c:pt idx="0">
                  <c:v>Drīzāk jā </c:v>
                </c:pt>
              </c:strCache>
            </c:strRef>
          </c:tx>
          <c:spPr>
            <a:solidFill>
              <a:srgbClr val="74D880"/>
            </a:solidFill>
          </c:spPr>
          <c:invertIfNegative val="0"/>
          <c:dLbls>
            <c:spPr>
              <a:noFill/>
              <a:ln>
                <a:noFill/>
              </a:ln>
              <a:effectLst/>
            </c:spPr>
            <c:txPr>
              <a:bodyPr wrap="square" lIns="38100" tIns="19050" rIns="38100" bIns="19050" anchor="ctr">
                <a:spAutoFit/>
              </a:bodyPr>
              <a:lstStyle/>
              <a:p>
                <a:pPr>
                  <a:defRPr sz="12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Dati!$B$602:$B$605</c:f>
              <c:strCache>
                <c:ptCount val="4"/>
                <c:pt idx="0">
                  <c:v>05.2022, n=1010</c:v>
                </c:pt>
                <c:pt idx="1">
                  <c:v>07.2021, n=1008</c:v>
                </c:pt>
                <c:pt idx="2">
                  <c:v>08.2020, n=1009</c:v>
                </c:pt>
                <c:pt idx="3">
                  <c:v>05.2019, n=1017</c:v>
                </c:pt>
              </c:strCache>
            </c:strRef>
          </c:cat>
          <c:val>
            <c:numRef>
              <c:f>Dati!$F$602:$F$605</c:f>
              <c:numCache>
                <c:formatCode>0</c:formatCode>
                <c:ptCount val="4"/>
                <c:pt idx="0">
                  <c:v>13.953204754871264</c:v>
                </c:pt>
                <c:pt idx="1">
                  <c:v>10.547233049815013</c:v>
                </c:pt>
                <c:pt idx="2">
                  <c:v>12.599128175486365</c:v>
                </c:pt>
                <c:pt idx="3">
                  <c:v>11.083205462549644</c:v>
                </c:pt>
              </c:numCache>
            </c:numRef>
          </c:val>
          <c:extLst xmlns:c16r2="http://schemas.microsoft.com/office/drawing/2015/06/chart">
            <c:ext xmlns:c16="http://schemas.microsoft.com/office/drawing/2014/chart" uri="{C3380CC4-5D6E-409C-BE32-E72D297353CC}">
              <c16:uniqueId val="{00000003-EE64-48FF-A9DA-47E9AF6E3BB5}"/>
            </c:ext>
          </c:extLst>
        </c:ser>
        <c:ser>
          <c:idx val="4"/>
          <c:order val="4"/>
          <c:tx>
            <c:strRef>
              <c:f>Dati!$G$601</c:f>
              <c:strCache>
                <c:ptCount val="1"/>
                <c:pt idx="0">
                  <c:v>Jā</c:v>
                </c:pt>
              </c:strCache>
            </c:strRef>
          </c:tx>
          <c:spPr>
            <a:solidFill>
              <a:schemeClr val="accent5">
                <a:lumMod val="50000"/>
              </a:schemeClr>
            </a:solidFill>
          </c:spPr>
          <c:invertIfNegative val="0"/>
          <c:dLbls>
            <c:dLbl>
              <c:idx val="0"/>
              <c:layout>
                <c:manualLayout>
                  <c:x val="1.8809424576115678E-2"/>
                  <c:y val="0"/>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EE64-48FF-A9DA-47E9AF6E3BB5}"/>
                </c:ext>
                <c:ext xmlns:c15="http://schemas.microsoft.com/office/drawing/2012/chart" uri="{CE6537A1-D6FC-4f65-9D91-7224C49458BB}">
                  <c15:layout/>
                </c:ext>
              </c:extLst>
            </c:dLbl>
            <c:dLbl>
              <c:idx val="1"/>
              <c:layout/>
              <c:spPr>
                <a:noFill/>
                <a:ln>
                  <a:noFill/>
                </a:ln>
                <a:effectLst/>
              </c:spPr>
              <c:txPr>
                <a:bodyPr wrap="square" lIns="38100" tIns="19050" rIns="38100" bIns="19050" anchor="ctr">
                  <a:noAutofit/>
                </a:bodyPr>
                <a:lstStyle/>
                <a:p>
                  <a:pPr>
                    <a:defRPr sz="1200" b="1">
                      <a:solidFill>
                        <a:sysClr val="windowText" lastClr="000000"/>
                      </a:solidFill>
                    </a:defRPr>
                  </a:pPr>
                  <a:endParaRPr lang="en-US"/>
                </a:p>
              </c:txPr>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EE64-48FF-A9DA-47E9AF6E3BB5}"/>
                </c:ext>
                <c:ext xmlns:c15="http://schemas.microsoft.com/office/drawing/2012/chart" uri="{CE6537A1-D6FC-4f65-9D91-7224C49458BB}">
                  <c15:spPr xmlns:c15="http://schemas.microsoft.com/office/drawing/2012/chart">
                    <a:prstGeom prst="rect">
                      <a:avLst/>
                    </a:prstGeom>
                  </c15:spPr>
                  <c15:layout>
                    <c:manualLayout>
                      <c:w val="3.6474082852184279E-2"/>
                      <c:h val="6.0302390643463856E-2"/>
                    </c:manualLayout>
                  </c15:layout>
                </c:ext>
              </c:extLst>
            </c:dLbl>
            <c:dLbl>
              <c:idx val="2"/>
              <c:layout/>
              <c:spPr>
                <a:noFill/>
                <a:ln>
                  <a:noFill/>
                </a:ln>
                <a:effectLst/>
              </c:spPr>
              <c:txPr>
                <a:bodyPr wrap="square" lIns="38100" tIns="19050" rIns="38100" bIns="19050" anchor="ctr">
                  <a:noAutofit/>
                </a:bodyPr>
                <a:lstStyle/>
                <a:p>
                  <a:pPr>
                    <a:defRPr sz="1200" b="1">
                      <a:solidFill>
                        <a:sysClr val="windowText" lastClr="000000"/>
                      </a:solidFill>
                    </a:defRPr>
                  </a:pPr>
                  <a:endParaRPr lang="en-US"/>
                </a:p>
              </c:txPr>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EE64-48FF-A9DA-47E9AF6E3BB5}"/>
                </c:ext>
                <c:ext xmlns:c15="http://schemas.microsoft.com/office/drawing/2012/chart" uri="{CE6537A1-D6FC-4f65-9D91-7224C49458BB}">
                  <c15:spPr xmlns:c15="http://schemas.microsoft.com/office/drawing/2012/chart">
                    <a:prstGeom prst="rect">
                      <a:avLst/>
                    </a:prstGeom>
                  </c15:spPr>
                  <c15:layout>
                    <c:manualLayout>
                      <c:w val="3.1386161976965733E-2"/>
                      <c:h val="5.7095676237993748E-2"/>
                    </c:manualLayout>
                  </c15:layout>
                </c:ext>
              </c:extLst>
            </c:dLbl>
            <c:dLbl>
              <c:idx val="3"/>
              <c:layout/>
              <c:spPr>
                <a:noFill/>
                <a:ln>
                  <a:noFill/>
                </a:ln>
                <a:effectLst/>
              </c:spPr>
              <c:txPr>
                <a:bodyPr wrap="square" lIns="38100" tIns="19050" rIns="38100" bIns="19050" anchor="ctr">
                  <a:noAutofit/>
                </a:bodyPr>
                <a:lstStyle/>
                <a:p>
                  <a:pPr>
                    <a:defRPr sz="1200" b="1">
                      <a:solidFill>
                        <a:sysClr val="windowText" lastClr="000000"/>
                      </a:solidFill>
                    </a:defRPr>
                  </a:pPr>
                  <a:endParaRPr lang="en-US"/>
                </a:p>
              </c:txPr>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CEA3-4598-97D0-A482220C9F75}"/>
                </c:ext>
                <c:ext xmlns:c15="http://schemas.microsoft.com/office/drawing/2012/chart" uri="{CE6537A1-D6FC-4f65-9D91-7224C49458BB}">
                  <c15:spPr xmlns:c15="http://schemas.microsoft.com/office/drawing/2012/chart">
                    <a:prstGeom prst="rect">
                      <a:avLst/>
                    </a:prstGeom>
                  </c15:spPr>
                  <c15:layout>
                    <c:manualLayout>
                      <c:w val="3.2658142195770366E-2"/>
                      <c:h val="5.0682247427053552E-2"/>
                    </c:manualLayout>
                  </c15:layout>
                </c:ext>
              </c:extLst>
            </c:dLbl>
            <c:spPr>
              <a:noFill/>
              <a:ln>
                <a:noFill/>
              </a:ln>
              <a:effectLst/>
            </c:spPr>
            <c:txPr>
              <a:bodyPr wrap="square" lIns="38100" tIns="19050" rIns="38100" bIns="19050" anchor="ctr">
                <a:spAutoFit/>
              </a:bodyPr>
              <a:lstStyle/>
              <a:p>
                <a:pPr>
                  <a:defRPr sz="1200" b="1">
                    <a:solidFill>
                      <a:sysClr val="windowText" lastClr="000000"/>
                    </a:solidFill>
                  </a:defRPr>
                </a:pPr>
                <a:endParaRPr lang="en-US"/>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Dati!$B$602:$B$605</c:f>
              <c:strCache>
                <c:ptCount val="4"/>
                <c:pt idx="0">
                  <c:v>05.2022, n=1010</c:v>
                </c:pt>
                <c:pt idx="1">
                  <c:v>07.2021, n=1008</c:v>
                </c:pt>
                <c:pt idx="2">
                  <c:v>08.2020, n=1009</c:v>
                </c:pt>
                <c:pt idx="3">
                  <c:v>05.2019, n=1017</c:v>
                </c:pt>
              </c:strCache>
            </c:strRef>
          </c:cat>
          <c:val>
            <c:numRef>
              <c:f>Dati!$G$602:$G$605</c:f>
              <c:numCache>
                <c:formatCode>0</c:formatCode>
                <c:ptCount val="4"/>
                <c:pt idx="0">
                  <c:v>1.8119512764447001</c:v>
                </c:pt>
                <c:pt idx="1">
                  <c:v>1.7564863141918301</c:v>
                </c:pt>
                <c:pt idx="2">
                  <c:v>1.6573252646016456</c:v>
                </c:pt>
                <c:pt idx="3">
                  <c:v>2.0748413729965312</c:v>
                </c:pt>
              </c:numCache>
            </c:numRef>
          </c:val>
          <c:extLst xmlns:c16r2="http://schemas.microsoft.com/office/drawing/2015/06/chart">
            <c:ext xmlns:c16="http://schemas.microsoft.com/office/drawing/2014/chart" uri="{C3380CC4-5D6E-409C-BE32-E72D297353CC}">
              <c16:uniqueId val="{00000007-EE64-48FF-A9DA-47E9AF6E3BB5}"/>
            </c:ext>
          </c:extLst>
        </c:ser>
        <c:ser>
          <c:idx val="5"/>
          <c:order val="5"/>
          <c:tx>
            <c:strRef>
              <c:f>Dati!$H$601</c:f>
              <c:strCache>
                <c:ptCount val="1"/>
                <c:pt idx="0">
                  <c:v>.</c:v>
                </c:pt>
              </c:strCache>
            </c:strRef>
          </c:tx>
          <c:spPr>
            <a:noFill/>
          </c:spPr>
          <c:invertIfNegative val="0"/>
          <c:dLbls>
            <c:delete val="1"/>
          </c:dLbls>
          <c:cat>
            <c:strRef>
              <c:f>Dati!$B$602:$B$605</c:f>
              <c:strCache>
                <c:ptCount val="4"/>
                <c:pt idx="0">
                  <c:v>05.2022, n=1010</c:v>
                </c:pt>
                <c:pt idx="1">
                  <c:v>07.2021, n=1008</c:v>
                </c:pt>
                <c:pt idx="2">
                  <c:v>08.2020, n=1009</c:v>
                </c:pt>
                <c:pt idx="3">
                  <c:v>05.2019, n=1017</c:v>
                </c:pt>
              </c:strCache>
            </c:strRef>
          </c:cat>
          <c:val>
            <c:numRef>
              <c:f>Dati!$H$602:$H$605</c:f>
              <c:numCache>
                <c:formatCode>0</c:formatCode>
                <c:ptCount val="4"/>
                <c:pt idx="0">
                  <c:v>7</c:v>
                </c:pt>
                <c:pt idx="1">
                  <c:v>10.461436667309121</c:v>
                </c:pt>
                <c:pt idx="2">
                  <c:v>8.5087025912279532</c:v>
                </c:pt>
                <c:pt idx="3">
                  <c:v>9.6071091957697892</c:v>
                </c:pt>
              </c:numCache>
            </c:numRef>
          </c:val>
          <c:extLst xmlns:c16r2="http://schemas.microsoft.com/office/drawing/2015/06/chart">
            <c:ext xmlns:c16="http://schemas.microsoft.com/office/drawing/2014/chart" uri="{C3380CC4-5D6E-409C-BE32-E72D297353CC}">
              <c16:uniqueId val="{00000008-EE64-48FF-A9DA-47E9AF6E3BB5}"/>
            </c:ext>
          </c:extLst>
        </c:ser>
        <c:ser>
          <c:idx val="6"/>
          <c:order val="6"/>
          <c:tx>
            <c:strRef>
              <c:f>Dati!$I$601</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sz="12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Dati!$B$602:$B$605</c:f>
              <c:strCache>
                <c:ptCount val="4"/>
                <c:pt idx="0">
                  <c:v>05.2022, n=1010</c:v>
                </c:pt>
                <c:pt idx="1">
                  <c:v>07.2021, n=1008</c:v>
                </c:pt>
                <c:pt idx="2">
                  <c:v>08.2020, n=1009</c:v>
                </c:pt>
                <c:pt idx="3">
                  <c:v>05.2019, n=1017</c:v>
                </c:pt>
              </c:strCache>
            </c:strRef>
          </c:cat>
          <c:val>
            <c:numRef>
              <c:f>Dati!$I$602:$I$605</c:f>
              <c:numCache>
                <c:formatCode>0</c:formatCode>
                <c:ptCount val="4"/>
                <c:pt idx="0">
                  <c:v>4.5345327420403825</c:v>
                </c:pt>
                <c:pt idx="1">
                  <c:v>5.2865109272984201</c:v>
                </c:pt>
                <c:pt idx="2">
                  <c:v>7.6527245035582396</c:v>
                </c:pt>
                <c:pt idx="3">
                  <c:v>6.0840056546345815</c:v>
                </c:pt>
              </c:numCache>
            </c:numRef>
          </c:val>
          <c:extLst xmlns:c16r2="http://schemas.microsoft.com/office/drawing/2015/06/chart">
            <c:ext xmlns:c16="http://schemas.microsoft.com/office/drawing/2014/chart" uri="{C3380CC4-5D6E-409C-BE32-E72D297353CC}">
              <c16:uniqueId val="{00000009-EE64-48FF-A9DA-47E9AF6E3BB5}"/>
            </c:ext>
          </c:extLst>
        </c:ser>
        <c:dLbls>
          <c:dLblPos val="ctr"/>
          <c:showLegendKey val="0"/>
          <c:showVal val="1"/>
          <c:showCatName val="0"/>
          <c:showSerName val="0"/>
          <c:showPercent val="0"/>
          <c:showBubbleSize val="0"/>
        </c:dLbls>
        <c:gapWidth val="15"/>
        <c:overlap val="100"/>
        <c:axId val="409942056"/>
        <c:axId val="409946368"/>
      </c:barChart>
      <c:catAx>
        <c:axId val="409942056"/>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1100"/>
            </a:pPr>
            <a:endParaRPr lang="en-US"/>
          </a:p>
        </c:txPr>
        <c:crossAx val="409946368"/>
        <c:crossesAt val="89.4"/>
        <c:auto val="1"/>
        <c:lblAlgn val="ctr"/>
        <c:lblOffset val="100"/>
        <c:tickLblSkip val="1"/>
        <c:tickMarkSkip val="1"/>
        <c:noMultiLvlLbl val="0"/>
      </c:catAx>
      <c:valAx>
        <c:axId val="409946368"/>
        <c:scaling>
          <c:orientation val="minMax"/>
          <c:max val="125"/>
          <c:min val="0"/>
        </c:scaling>
        <c:delete val="1"/>
        <c:axPos val="t"/>
        <c:numFmt formatCode="0" sourceLinked="1"/>
        <c:majorTickMark val="out"/>
        <c:minorTickMark val="none"/>
        <c:tickLblPos val="nextTo"/>
        <c:crossAx val="409942056"/>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a:pPr>
            <a:r>
              <a:rPr lang="lv-LV" sz="1000"/>
              <a:t>%</a:t>
            </a:r>
          </a:p>
        </c:rich>
      </c:tx>
      <c:layout>
        <c:manualLayout>
          <c:xMode val="edge"/>
          <c:yMode val="edge"/>
          <c:x val="0.96619376211052732"/>
          <c:y val="9.0170923756481655E-2"/>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27418928740316167"/>
          <c:y val="0.18554745930947864"/>
          <c:w val="0.71291268760691495"/>
          <c:h val="0.79569991180356414"/>
        </c:manualLayout>
      </c:layout>
      <c:barChart>
        <c:barDir val="bar"/>
        <c:grouping val="stacked"/>
        <c:varyColors val="0"/>
        <c:ser>
          <c:idx val="0"/>
          <c:order val="0"/>
          <c:tx>
            <c:strRef>
              <c:f>Dati!$C$665</c:f>
              <c:strCache>
                <c:ptCount val="1"/>
                <c:pt idx="0">
                  <c:v>.</c:v>
                </c:pt>
              </c:strCache>
            </c:strRef>
          </c:tx>
          <c:spPr>
            <a:noFill/>
            <a:ln w="25400">
              <a:noFill/>
            </a:ln>
          </c:spPr>
          <c:invertIfNegative val="0"/>
          <c:cat>
            <c:strRef>
              <c:f>(Dati!$B$666,Dati!$B$704:$B$707)</c:f>
              <c:strCache>
                <c:ptCount val="5"/>
                <c:pt idx="0">
                  <c:v>VISI RESPONDENTI, n=1010</c:v>
                </c:pt>
                <c:pt idx="1">
                  <c:v>SMĒĶĒŠANA</c:v>
                </c:pt>
                <c:pt idx="2">
                  <c:v>Smēķē, n=260</c:v>
                </c:pt>
                <c:pt idx="3">
                  <c:v>Bijušais smēķētājs/-a, n=89</c:v>
                </c:pt>
                <c:pt idx="4">
                  <c:v>Nesmēķē, n=660</c:v>
                </c:pt>
              </c:strCache>
            </c:strRef>
          </c:cat>
          <c:val>
            <c:numRef>
              <c:f>(Dati!$C$666,Dati!$C$704:$C$707)</c:f>
              <c:numCache>
                <c:formatCode>General</c:formatCode>
                <c:ptCount val="5"/>
                <c:pt idx="0" formatCode="0">
                  <c:v>16.810616413323633</c:v>
                </c:pt>
                <c:pt idx="2" formatCode="0">
                  <c:v>20.445226992139638</c:v>
                </c:pt>
                <c:pt idx="3" formatCode="0">
                  <c:v>12.719272901863746</c:v>
                </c:pt>
                <c:pt idx="4" formatCode="0">
                  <c:v>15.89258651135045</c:v>
                </c:pt>
              </c:numCache>
            </c:numRef>
          </c:val>
          <c:extLst xmlns:c16r2="http://schemas.microsoft.com/office/drawing/2015/06/chart">
            <c:ext xmlns:c16="http://schemas.microsoft.com/office/drawing/2014/chart" uri="{C3380CC4-5D6E-409C-BE32-E72D297353CC}">
              <c16:uniqueId val="{00000000-3D6D-4ACF-8EF8-7D5F3375B5E9}"/>
            </c:ext>
          </c:extLst>
        </c:ser>
        <c:ser>
          <c:idx val="1"/>
          <c:order val="1"/>
          <c:tx>
            <c:strRef>
              <c:f>Dati!$D$665</c:f>
              <c:strCache>
                <c:ptCount val="1"/>
                <c:pt idx="0">
                  <c:v>Noteikti samazinājies</c:v>
                </c:pt>
              </c:strCache>
            </c:strRef>
          </c:tx>
          <c:spPr>
            <a:solidFill>
              <a:schemeClr val="accent4">
                <a:lumMod val="75000"/>
              </a:schemeClr>
            </a:solidFill>
            <a:ln w="25400">
              <a:noFill/>
            </a:ln>
          </c:spPr>
          <c:invertIfNegative val="0"/>
          <c:dLbls>
            <c:dLbl>
              <c:idx val="3"/>
              <c:layout/>
              <c:spPr>
                <a:noFill/>
                <a:ln>
                  <a:noFill/>
                </a:ln>
                <a:effectLst/>
              </c:spPr>
              <c:txPr>
                <a:bodyPr wrap="square" lIns="38100" tIns="19050" rIns="38100" bIns="19050" anchor="ctr">
                  <a:spAutoFit/>
                </a:bodyPr>
                <a:lstStyle/>
                <a:p>
                  <a:pPr>
                    <a:defRPr sz="1100" b="1">
                      <a:solidFill>
                        <a:schemeClr val="tx1"/>
                      </a:solidFill>
                    </a:defRPr>
                  </a:pPr>
                  <a:endParaRPr lang="en-US"/>
                </a:p>
              </c:txPr>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FC9F-4969-B4FE-17D7235A84B4}"/>
                </c:ext>
                <c:ext xmlns:c15="http://schemas.microsoft.com/office/drawing/2012/chart" uri="{CE6537A1-D6FC-4f65-9D91-7224C49458BB}">
                  <c15:layout/>
                </c:ext>
              </c:extLst>
            </c:dLbl>
            <c:dLbl>
              <c:idx val="19"/>
              <c:spPr>
                <a:noFill/>
                <a:ln>
                  <a:noFill/>
                </a:ln>
                <a:effectLst/>
              </c:spPr>
              <c:txPr>
                <a:bodyPr wrap="square" lIns="38100" tIns="19050" rIns="38100" bIns="19050" anchor="ctr">
                  <a:spAutoFit/>
                </a:bodyPr>
                <a:lstStyle/>
                <a:p>
                  <a:pPr>
                    <a:defRPr sz="1100" b="1">
                      <a:solidFill>
                        <a:sysClr val="windowText" lastClr="000000"/>
                      </a:solidFill>
                    </a:defRPr>
                  </a:pPr>
                  <a:endParaRPr lang="en-US"/>
                </a:p>
              </c:txPr>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DB43-4C77-A8E5-F6B4866C44B7}"/>
                </c:ext>
                <c:ext xmlns:c15="http://schemas.microsoft.com/office/drawing/2012/chart" uri="{CE6537A1-D6FC-4f65-9D91-7224C49458BB}"/>
              </c:extLst>
            </c:dLbl>
            <c:dLbl>
              <c:idx val="20"/>
              <c:spPr>
                <a:noFill/>
                <a:ln>
                  <a:noFill/>
                </a:ln>
                <a:effectLst/>
              </c:spPr>
              <c:txPr>
                <a:bodyPr wrap="square" lIns="38100" tIns="19050" rIns="38100" bIns="19050" anchor="ctr">
                  <a:spAutoFit/>
                </a:bodyPr>
                <a:lstStyle/>
                <a:p>
                  <a:pPr>
                    <a:defRPr sz="1100" b="1">
                      <a:solidFill>
                        <a:sysClr val="windowText" lastClr="000000"/>
                      </a:solidFill>
                    </a:defRPr>
                  </a:pPr>
                  <a:endParaRPr lang="en-US"/>
                </a:p>
              </c:txPr>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DB43-4C77-A8E5-F6B4866C44B7}"/>
                </c:ext>
                <c:ext xmlns:c15="http://schemas.microsoft.com/office/drawing/2012/chart" uri="{CE6537A1-D6FC-4f65-9D91-7224C49458BB}"/>
              </c:extLst>
            </c:dLbl>
            <c:dLbl>
              <c:idx val="25"/>
              <c:spPr>
                <a:noFill/>
                <a:ln>
                  <a:noFill/>
                </a:ln>
                <a:effectLst/>
              </c:spPr>
              <c:txPr>
                <a:bodyPr wrap="square" lIns="38100" tIns="19050" rIns="38100" bIns="19050" anchor="ctr">
                  <a:spAutoFit/>
                </a:bodyPr>
                <a:lstStyle/>
                <a:p>
                  <a:pPr>
                    <a:defRPr sz="1100" b="1">
                      <a:solidFill>
                        <a:sysClr val="windowText" lastClr="000000"/>
                      </a:solidFill>
                    </a:defRPr>
                  </a:pPr>
                  <a:endParaRPr lang="en-US"/>
                </a:p>
              </c:txPr>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A-3D6D-4ACF-8EF8-7D5F3375B5E9}"/>
                </c:ext>
                <c:ext xmlns:c15="http://schemas.microsoft.com/office/drawing/2012/chart" uri="{CE6537A1-D6FC-4f65-9D91-7224C49458BB}"/>
              </c:extLst>
            </c:dLbl>
            <c:dLbl>
              <c:idx val="29"/>
              <c:spPr>
                <a:noFill/>
                <a:ln>
                  <a:noFill/>
                </a:ln>
                <a:effectLst/>
              </c:spPr>
              <c:txPr>
                <a:bodyPr wrap="square" lIns="38100" tIns="19050" rIns="38100" bIns="19050" anchor="ctr">
                  <a:spAutoFit/>
                </a:bodyPr>
                <a:lstStyle/>
                <a:p>
                  <a:pPr>
                    <a:defRPr sz="1100" b="1">
                      <a:solidFill>
                        <a:sysClr val="windowText" lastClr="000000"/>
                      </a:solidFill>
                    </a:defRPr>
                  </a:pPr>
                  <a:endParaRPr lang="en-US"/>
                </a:p>
              </c:txPr>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3D6D-4ACF-8EF8-7D5F3375B5E9}"/>
                </c:ext>
                <c:ext xmlns:c15="http://schemas.microsoft.com/office/drawing/2012/chart" uri="{CE6537A1-D6FC-4f65-9D91-7224C49458BB}"/>
              </c:extLst>
            </c:dLbl>
            <c:dLbl>
              <c:idx val="31"/>
              <c:spPr>
                <a:noFill/>
                <a:ln>
                  <a:noFill/>
                </a:ln>
                <a:effectLst/>
              </c:spPr>
              <c:txPr>
                <a:bodyPr wrap="square" lIns="38100" tIns="19050" rIns="38100" bIns="19050" anchor="ctr">
                  <a:spAutoFit/>
                </a:bodyPr>
                <a:lstStyle/>
                <a:p>
                  <a:pPr>
                    <a:defRPr sz="1100" b="1">
                      <a:solidFill>
                        <a:sysClr val="windowText" lastClr="000000"/>
                      </a:solidFill>
                    </a:defRPr>
                  </a:pPr>
                  <a:endParaRPr lang="en-US"/>
                </a:p>
              </c:txPr>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9-3D6D-4ACF-8EF8-7D5F3375B5E9}"/>
                </c:ext>
                <c:ext xmlns:c15="http://schemas.microsoft.com/office/drawing/2012/chart" uri="{CE6537A1-D6FC-4f65-9D91-7224C49458BB}"/>
              </c:extLst>
            </c:dLbl>
            <c:dLbl>
              <c:idx val="40"/>
              <c:spPr>
                <a:noFill/>
                <a:ln>
                  <a:noFill/>
                </a:ln>
                <a:effectLst/>
              </c:spPr>
              <c:txPr>
                <a:bodyPr wrap="square" lIns="38100" tIns="19050" rIns="38100" bIns="19050" anchor="ctr">
                  <a:spAutoFit/>
                </a:bodyPr>
                <a:lstStyle/>
                <a:p>
                  <a:pPr>
                    <a:defRPr sz="1100" b="1">
                      <a:solidFill>
                        <a:sysClr val="windowText" lastClr="000000"/>
                      </a:solidFill>
                    </a:defRPr>
                  </a:pPr>
                  <a:endParaRPr lang="en-US"/>
                </a:p>
              </c:txPr>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DB43-4C77-A8E5-F6B4866C44B7}"/>
                </c:ex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(Dati!$B$666,Dati!$B$704:$B$707)</c:f>
              <c:strCache>
                <c:ptCount val="5"/>
                <c:pt idx="0">
                  <c:v>VISI RESPONDENTI, n=1010</c:v>
                </c:pt>
                <c:pt idx="1">
                  <c:v>SMĒĶĒŠANA</c:v>
                </c:pt>
                <c:pt idx="2">
                  <c:v>Smēķē, n=260</c:v>
                </c:pt>
                <c:pt idx="3">
                  <c:v>Bijušais smēķētājs/-a, n=89</c:v>
                </c:pt>
                <c:pt idx="4">
                  <c:v>Nesmēķē, n=660</c:v>
                </c:pt>
              </c:strCache>
            </c:strRef>
          </c:cat>
          <c:val>
            <c:numRef>
              <c:f>(Dati!$D$666,Dati!$D$704:$D$707)</c:f>
              <c:numCache>
                <c:formatCode>General</c:formatCode>
                <c:ptCount val="5"/>
                <c:pt idx="0" formatCode="0">
                  <c:v>3.9740659159858507</c:v>
                </c:pt>
                <c:pt idx="2" formatCode="0">
                  <c:v>3.6099002575219545</c:v>
                </c:pt>
                <c:pt idx="3" formatCode="0">
                  <c:v>1.2238294630368078</c:v>
                </c:pt>
                <c:pt idx="4" formatCode="0">
                  <c:v>4.4973927298014056</c:v>
                </c:pt>
              </c:numCache>
            </c:numRef>
          </c:val>
          <c:extLst xmlns:c16r2="http://schemas.microsoft.com/office/drawing/2015/06/chart">
            <c:ext xmlns:c16="http://schemas.microsoft.com/office/drawing/2014/chart" uri="{C3380CC4-5D6E-409C-BE32-E72D297353CC}">
              <c16:uniqueId val="{00000001-3D6D-4ACF-8EF8-7D5F3375B5E9}"/>
            </c:ext>
          </c:extLst>
        </c:ser>
        <c:ser>
          <c:idx val="2"/>
          <c:order val="2"/>
          <c:tx>
            <c:strRef>
              <c:f>Dati!$E$665</c:f>
              <c:strCache>
                <c:ptCount val="1"/>
                <c:pt idx="0">
                  <c:v>Drīzāk samazinājies</c:v>
                </c:pt>
              </c:strCache>
            </c:strRef>
          </c:tx>
          <c:spPr>
            <a:solidFill>
              <a:srgbClr val="74D880"/>
            </a:solidFill>
            <a:ln w="25400">
              <a:noFill/>
            </a:ln>
          </c:spPr>
          <c:invertIfNegative val="0"/>
          <c:dLbls>
            <c:spPr>
              <a:noFill/>
              <a:ln w="25400">
                <a:noFill/>
              </a:ln>
            </c:spPr>
            <c:txPr>
              <a:bodyPr/>
              <a:lstStyle/>
              <a:p>
                <a:pPr>
                  <a:defRPr sz="1100" b="1">
                    <a:solidFill>
                      <a:sysClr val="windowText" lastClr="000000"/>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(Dati!$B$666,Dati!$B$704:$B$707)</c:f>
              <c:strCache>
                <c:ptCount val="5"/>
                <c:pt idx="0">
                  <c:v>VISI RESPONDENTI, n=1010</c:v>
                </c:pt>
                <c:pt idx="1">
                  <c:v>SMĒĶĒŠANA</c:v>
                </c:pt>
                <c:pt idx="2">
                  <c:v>Smēķē, n=260</c:v>
                </c:pt>
                <c:pt idx="3">
                  <c:v>Bijušais smēķētājs/-a, n=89</c:v>
                </c:pt>
                <c:pt idx="4">
                  <c:v>Nesmēķē, n=660</c:v>
                </c:pt>
              </c:strCache>
            </c:strRef>
          </c:cat>
          <c:val>
            <c:numRef>
              <c:f>(Dati!$E$666,Dati!$E$704:$E$707)</c:f>
              <c:numCache>
                <c:formatCode>General</c:formatCode>
                <c:ptCount val="5"/>
                <c:pt idx="0" formatCode="0">
                  <c:v>7.6397948242403393</c:v>
                </c:pt>
                <c:pt idx="2" formatCode="0">
                  <c:v>4.3693499038882297</c:v>
                </c:pt>
                <c:pt idx="3" formatCode="0">
                  <c:v>14.481374788649269</c:v>
                </c:pt>
                <c:pt idx="4" formatCode="0">
                  <c:v>8.0344979123979687</c:v>
                </c:pt>
              </c:numCache>
            </c:numRef>
          </c:val>
          <c:extLst xmlns:c16r2="http://schemas.microsoft.com/office/drawing/2015/06/chart">
            <c:ext xmlns:c16="http://schemas.microsoft.com/office/drawing/2014/chart" uri="{C3380CC4-5D6E-409C-BE32-E72D297353CC}">
              <c16:uniqueId val="{00000002-3D6D-4ACF-8EF8-7D5F3375B5E9}"/>
            </c:ext>
          </c:extLst>
        </c:ser>
        <c:ser>
          <c:idx val="3"/>
          <c:order val="3"/>
          <c:tx>
            <c:strRef>
              <c:f>Dati!$F$665</c:f>
              <c:strCache>
                <c:ptCount val="1"/>
                <c:pt idx="0">
                  <c:v>Tas ir palielinājies</c:v>
                </c:pt>
              </c:strCache>
            </c:strRef>
          </c:tx>
          <c:spPr>
            <a:solidFill>
              <a:schemeClr val="accent3">
                <a:lumMod val="50000"/>
              </a:schemeClr>
            </a:solidFill>
            <a:ln w="25400">
              <a:noFill/>
            </a:ln>
          </c:spPr>
          <c:invertIfNegative val="0"/>
          <c:dLbls>
            <c:dLbl>
              <c:idx val="20"/>
              <c:spPr>
                <a:noFill/>
                <a:ln w="25400">
                  <a:noFill/>
                </a:ln>
              </c:spPr>
              <c:txPr>
                <a:bodyPr/>
                <a:lstStyle/>
                <a:p>
                  <a:pPr>
                    <a:defRPr sz="1100" b="1">
                      <a:solidFill>
                        <a:sysClr val="windowText" lastClr="000000"/>
                      </a:solidFill>
                    </a:defRPr>
                  </a:pPr>
                  <a:endParaRPr lang="en-US"/>
                </a:p>
              </c:txPr>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DB43-4C77-A8E5-F6B4866C44B7}"/>
                </c:ext>
                <c:ext xmlns:c15="http://schemas.microsoft.com/office/drawing/2012/chart" uri="{CE6537A1-D6FC-4f65-9D91-7224C49458BB}"/>
              </c:extLst>
            </c:dLbl>
            <c:dLbl>
              <c:idx val="29"/>
              <c:spPr>
                <a:noFill/>
                <a:ln w="25400">
                  <a:noFill/>
                </a:ln>
              </c:spPr>
              <c:txPr>
                <a:bodyPr/>
                <a:lstStyle/>
                <a:p>
                  <a:pPr>
                    <a:defRPr sz="1100" b="1">
                      <a:solidFill>
                        <a:sysClr val="windowText" lastClr="000000"/>
                      </a:solidFill>
                    </a:defRPr>
                  </a:pPr>
                  <a:endParaRPr lang="en-US"/>
                </a:p>
              </c:txPr>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F5EF-415F-95F5-582B5E9301ED}"/>
                </c:ext>
                <c:ext xmlns:c15="http://schemas.microsoft.com/office/drawing/2012/chart" uri="{CE6537A1-D6FC-4f65-9D91-7224C49458BB}"/>
              </c:extLst>
            </c:dLbl>
            <c:dLbl>
              <c:idx val="33"/>
              <c:spPr>
                <a:noFill/>
                <a:ln w="25400">
                  <a:noFill/>
                </a:ln>
              </c:spPr>
              <c:txPr>
                <a:bodyPr/>
                <a:lstStyle/>
                <a:p>
                  <a:pPr>
                    <a:defRPr sz="1100" b="1">
                      <a:solidFill>
                        <a:sysClr val="windowText" lastClr="000000"/>
                      </a:solidFill>
                    </a:defRPr>
                  </a:pPr>
                  <a:endParaRPr lang="en-US"/>
                </a:p>
              </c:txPr>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DB43-4C77-A8E5-F6B4866C44B7}"/>
                </c:ext>
                <c:ext xmlns:c15="http://schemas.microsoft.com/office/drawing/2012/chart" uri="{CE6537A1-D6FC-4f65-9D91-7224C49458BB}"/>
              </c:extLst>
            </c:dLbl>
            <c:spPr>
              <a:noFill/>
              <a:ln w="25400">
                <a:noFill/>
              </a:ln>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(Dati!$B$666,Dati!$B$704:$B$707)</c:f>
              <c:strCache>
                <c:ptCount val="5"/>
                <c:pt idx="0">
                  <c:v>VISI RESPONDENTI, n=1010</c:v>
                </c:pt>
                <c:pt idx="1">
                  <c:v>SMĒĶĒŠANA</c:v>
                </c:pt>
                <c:pt idx="2">
                  <c:v>Smēķē, n=260</c:v>
                </c:pt>
                <c:pt idx="3">
                  <c:v>Bijušais smēķētājs/-a, n=89</c:v>
                </c:pt>
                <c:pt idx="4">
                  <c:v>Nesmēķē, n=660</c:v>
                </c:pt>
              </c:strCache>
            </c:strRef>
          </c:cat>
          <c:val>
            <c:numRef>
              <c:f>(Dati!$F$666,Dati!$F$704:$F$707)</c:f>
              <c:numCache>
                <c:formatCode>General</c:formatCode>
                <c:ptCount val="5"/>
                <c:pt idx="0" formatCode="0">
                  <c:v>4.7848886632984646</c:v>
                </c:pt>
                <c:pt idx="2" formatCode="0">
                  <c:v>7.1022492800786532</c:v>
                </c:pt>
                <c:pt idx="3" formatCode="0">
                  <c:v>5.3043555933883937</c:v>
                </c:pt>
                <c:pt idx="4" formatCode="0">
                  <c:v>3.7967781690632267</c:v>
                </c:pt>
              </c:numCache>
            </c:numRef>
          </c:val>
          <c:extLst xmlns:c16r2="http://schemas.microsoft.com/office/drawing/2015/06/chart">
            <c:ext xmlns:c16="http://schemas.microsoft.com/office/drawing/2014/chart" uri="{C3380CC4-5D6E-409C-BE32-E72D297353CC}">
              <c16:uniqueId val="{00000003-3D6D-4ACF-8EF8-7D5F3375B5E9}"/>
            </c:ext>
          </c:extLst>
        </c:ser>
        <c:ser>
          <c:idx val="4"/>
          <c:order val="4"/>
          <c:tx>
            <c:strRef>
              <c:f>Dati!$G$665</c:f>
              <c:strCache>
                <c:ptCount val="1"/>
                <c:pt idx="0">
                  <c:v>.</c:v>
                </c:pt>
              </c:strCache>
            </c:strRef>
          </c:tx>
          <c:spPr>
            <a:noFill/>
            <a:ln w="25400">
              <a:noFill/>
            </a:ln>
          </c:spPr>
          <c:invertIfNegative val="0"/>
          <c:cat>
            <c:strRef>
              <c:f>(Dati!$B$666,Dati!$B$704:$B$707)</c:f>
              <c:strCache>
                <c:ptCount val="5"/>
                <c:pt idx="0">
                  <c:v>VISI RESPONDENTI, n=1010</c:v>
                </c:pt>
                <c:pt idx="1">
                  <c:v>SMĒĶĒŠANA</c:v>
                </c:pt>
                <c:pt idx="2">
                  <c:v>Smēķē, n=260</c:v>
                </c:pt>
                <c:pt idx="3">
                  <c:v>Bijušais smēķētājs/-a, n=89</c:v>
                </c:pt>
                <c:pt idx="4">
                  <c:v>Nesmēķē, n=660</c:v>
                </c:pt>
              </c:strCache>
            </c:strRef>
          </c:cat>
          <c:val>
            <c:numRef>
              <c:f>(Dati!$G$666,Dati!$G$704:$G$707)</c:f>
              <c:numCache>
                <c:formatCode>General</c:formatCode>
                <c:ptCount val="5"/>
                <c:pt idx="0" formatCode="0">
                  <c:v>11.629102707834203</c:v>
                </c:pt>
                <c:pt idx="2" formatCode="0">
                  <c:v>9.3117420910540147</c:v>
                </c:pt>
                <c:pt idx="3" formatCode="0">
                  <c:v>11.109635777744275</c:v>
                </c:pt>
                <c:pt idx="4" formatCode="0">
                  <c:v>12.617213202069442</c:v>
                </c:pt>
              </c:numCache>
            </c:numRef>
          </c:val>
          <c:extLst xmlns:c16r2="http://schemas.microsoft.com/office/drawing/2015/06/chart">
            <c:ext xmlns:c16="http://schemas.microsoft.com/office/drawing/2014/chart" uri="{C3380CC4-5D6E-409C-BE32-E72D297353CC}">
              <c16:uniqueId val="{00000004-3D6D-4ACF-8EF8-7D5F3375B5E9}"/>
            </c:ext>
          </c:extLst>
        </c:ser>
        <c:ser>
          <c:idx val="5"/>
          <c:order val="5"/>
          <c:tx>
            <c:strRef>
              <c:f>Dati!$H$665</c:f>
              <c:strCache>
                <c:ptCount val="1"/>
                <c:pt idx="0">
                  <c:v>Nav mainījies</c:v>
                </c:pt>
              </c:strCache>
            </c:strRef>
          </c:tx>
          <c:spPr>
            <a:solidFill>
              <a:srgbClr val="FFE285"/>
            </a:solidFill>
            <a:ln w="25400">
              <a:noFill/>
            </a:ln>
          </c:spPr>
          <c:invertIfNegative val="0"/>
          <c:dLbls>
            <c:spPr>
              <a:noFill/>
              <a:ln>
                <a:noFill/>
              </a:ln>
              <a:effectLst/>
            </c:spPr>
            <c:txPr>
              <a:bodyPr wrap="square" lIns="38100" tIns="19050" rIns="38100" bIns="19050" anchor="ctr">
                <a:spAutoFit/>
              </a:bodyPr>
              <a:lstStyle/>
              <a:p>
                <a:pPr>
                  <a:defRPr sz="11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(Dati!$B$666,Dati!$B$704:$B$707)</c:f>
              <c:strCache>
                <c:ptCount val="5"/>
                <c:pt idx="0">
                  <c:v>VISI RESPONDENTI, n=1010</c:v>
                </c:pt>
                <c:pt idx="1">
                  <c:v>SMĒĶĒŠANA</c:v>
                </c:pt>
                <c:pt idx="2">
                  <c:v>Smēķē, n=260</c:v>
                </c:pt>
                <c:pt idx="3">
                  <c:v>Bijušais smēķētājs/-a, n=89</c:v>
                </c:pt>
                <c:pt idx="4">
                  <c:v>Nesmēķē, n=660</c:v>
                </c:pt>
              </c:strCache>
            </c:strRef>
          </c:cat>
          <c:val>
            <c:numRef>
              <c:f>(Dati!$H$666,Dati!$H$704:$H$707)</c:f>
              <c:numCache>
                <c:formatCode>General</c:formatCode>
                <c:ptCount val="5"/>
                <c:pt idx="0" formatCode="0">
                  <c:v>62.554457948085968</c:v>
                </c:pt>
                <c:pt idx="2" formatCode="0">
                  <c:v>66.826291753624758</c:v>
                </c:pt>
                <c:pt idx="3" formatCode="0">
                  <c:v>65.186057259339165</c:v>
                </c:pt>
                <c:pt idx="4" formatCode="0">
                  <c:v>60.593622168766252</c:v>
                </c:pt>
              </c:numCache>
            </c:numRef>
          </c:val>
          <c:extLst xmlns:c16r2="http://schemas.microsoft.com/office/drawing/2015/06/chart">
            <c:ext xmlns:c16="http://schemas.microsoft.com/office/drawing/2014/chart" uri="{C3380CC4-5D6E-409C-BE32-E72D297353CC}">
              <c16:uniqueId val="{00000005-3D6D-4ACF-8EF8-7D5F3375B5E9}"/>
            </c:ext>
          </c:extLst>
        </c:ser>
        <c:ser>
          <c:idx val="6"/>
          <c:order val="6"/>
          <c:tx>
            <c:strRef>
              <c:f>Dati!$I$665</c:f>
              <c:strCache>
                <c:ptCount val="1"/>
                <c:pt idx="0">
                  <c:v>.</c:v>
                </c:pt>
              </c:strCache>
            </c:strRef>
          </c:tx>
          <c:spPr>
            <a:noFill/>
            <a:ln w="3175">
              <a:noFill/>
              <a:prstDash val="solid"/>
            </a:ln>
          </c:spPr>
          <c:invertIfNegative val="0"/>
          <c:cat>
            <c:strRef>
              <c:f>(Dati!$B$666,Dati!$B$704:$B$707)</c:f>
              <c:strCache>
                <c:ptCount val="5"/>
                <c:pt idx="0">
                  <c:v>VISI RESPONDENTI, n=1010</c:v>
                </c:pt>
                <c:pt idx="1">
                  <c:v>SMĒĶĒŠANA</c:v>
                </c:pt>
                <c:pt idx="2">
                  <c:v>Smēķē, n=260</c:v>
                </c:pt>
                <c:pt idx="3">
                  <c:v>Bijušais smēķētājs/-a, n=89</c:v>
                </c:pt>
                <c:pt idx="4">
                  <c:v>Nesmēķē, n=660</c:v>
                </c:pt>
              </c:strCache>
            </c:strRef>
          </c:cat>
          <c:val>
            <c:numRef>
              <c:f>(Dati!$I$666,Dati!$I$704:$I$707)</c:f>
              <c:numCache>
                <c:formatCode>General</c:formatCode>
                <c:ptCount val="5"/>
                <c:pt idx="0" formatCode="0">
                  <c:v>20.350615708143394</c:v>
                </c:pt>
                <c:pt idx="2" formatCode="0">
                  <c:v>16.078781902604604</c:v>
                </c:pt>
                <c:pt idx="3" formatCode="0">
                  <c:v>17.719016396890197</c:v>
                </c:pt>
                <c:pt idx="4" formatCode="0">
                  <c:v>22.31145148746311</c:v>
                </c:pt>
              </c:numCache>
            </c:numRef>
          </c:val>
          <c:extLst xmlns:c16r2="http://schemas.microsoft.com/office/drawing/2015/06/chart">
            <c:ext xmlns:c16="http://schemas.microsoft.com/office/drawing/2014/chart" uri="{C3380CC4-5D6E-409C-BE32-E72D297353CC}">
              <c16:uniqueId val="{00000006-3D6D-4ACF-8EF8-7D5F3375B5E9}"/>
            </c:ext>
          </c:extLst>
        </c:ser>
        <c:ser>
          <c:idx val="7"/>
          <c:order val="7"/>
          <c:tx>
            <c:strRef>
              <c:f>Dati!$J$665</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sz="11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(Dati!$B$666,Dati!$B$704:$B$707)</c:f>
              <c:strCache>
                <c:ptCount val="5"/>
                <c:pt idx="0">
                  <c:v>VISI RESPONDENTI, n=1010</c:v>
                </c:pt>
                <c:pt idx="1">
                  <c:v>SMĒĶĒŠANA</c:v>
                </c:pt>
                <c:pt idx="2">
                  <c:v>Smēķē, n=260</c:v>
                </c:pt>
                <c:pt idx="3">
                  <c:v>Bijušais smēķētājs/-a, n=89</c:v>
                </c:pt>
                <c:pt idx="4">
                  <c:v>Nesmēķē, n=660</c:v>
                </c:pt>
              </c:strCache>
            </c:strRef>
          </c:cat>
          <c:val>
            <c:numRef>
              <c:f>(Dati!$J$666,Dati!$J$704:$J$707)</c:f>
              <c:numCache>
                <c:formatCode>General</c:formatCode>
                <c:ptCount val="5"/>
                <c:pt idx="0" formatCode="0">
                  <c:v>21.046792648389332</c:v>
                </c:pt>
                <c:pt idx="2" formatCode="0">
                  <c:v>18.092208804886397</c:v>
                </c:pt>
                <c:pt idx="3" formatCode="0">
                  <c:v>13.804382895586361</c:v>
                </c:pt>
                <c:pt idx="4" formatCode="0">
                  <c:v>23.07770901997106</c:v>
                </c:pt>
              </c:numCache>
            </c:numRef>
          </c:val>
          <c:extLst xmlns:c16r2="http://schemas.microsoft.com/office/drawing/2015/06/chart">
            <c:ext xmlns:c16="http://schemas.microsoft.com/office/drawing/2014/chart" uri="{C3380CC4-5D6E-409C-BE32-E72D297353CC}">
              <c16:uniqueId val="{00000007-3D6D-4ACF-8EF8-7D5F3375B5E9}"/>
            </c:ext>
          </c:extLst>
        </c:ser>
        <c:dLbls>
          <c:showLegendKey val="0"/>
          <c:showVal val="0"/>
          <c:showCatName val="0"/>
          <c:showSerName val="0"/>
          <c:showPercent val="0"/>
          <c:showBubbleSize val="0"/>
        </c:dLbls>
        <c:gapWidth val="15"/>
        <c:overlap val="100"/>
        <c:axId val="409945976"/>
        <c:axId val="409945192"/>
      </c:barChart>
      <c:catAx>
        <c:axId val="409945976"/>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1050"/>
            </a:pPr>
            <a:endParaRPr lang="en-US"/>
          </a:p>
        </c:txPr>
        <c:crossAx val="409945192"/>
        <c:crossesAt val="28.4"/>
        <c:auto val="1"/>
        <c:lblAlgn val="ctr"/>
        <c:lblOffset val="100"/>
        <c:tickLblSkip val="1"/>
        <c:tickMarkSkip val="1"/>
        <c:noMultiLvlLbl val="0"/>
      </c:catAx>
      <c:valAx>
        <c:axId val="409945192"/>
        <c:scaling>
          <c:orientation val="minMax"/>
          <c:max val="170"/>
          <c:min val="0"/>
        </c:scaling>
        <c:delete val="1"/>
        <c:axPos val="t"/>
        <c:numFmt formatCode="0" sourceLinked="1"/>
        <c:majorTickMark val="out"/>
        <c:minorTickMark val="none"/>
        <c:tickLblPos val="nextTo"/>
        <c:crossAx val="409945976"/>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a:pPr>
            <a:r>
              <a:rPr lang="lv-LV" sz="900"/>
              <a:t>%</a:t>
            </a:r>
          </a:p>
        </c:rich>
      </c:tx>
      <c:layout>
        <c:manualLayout>
          <c:xMode val="edge"/>
          <c:yMode val="edge"/>
          <c:x val="0.9649456634025998"/>
          <c:y val="0.2469259534443202"/>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31225938244516038"/>
          <c:y val="0.22333829981911993"/>
          <c:w val="0.68753221092718098"/>
          <c:h val="0.75952923734725875"/>
        </c:manualLayout>
      </c:layout>
      <c:barChart>
        <c:barDir val="bar"/>
        <c:grouping val="stacked"/>
        <c:varyColors val="0"/>
        <c:ser>
          <c:idx val="0"/>
          <c:order val="0"/>
          <c:tx>
            <c:strRef>
              <c:f>Dati!$C$829</c:f>
              <c:strCache>
                <c:ptCount val="1"/>
                <c:pt idx="0">
                  <c:v>.</c:v>
                </c:pt>
              </c:strCache>
            </c:strRef>
          </c:tx>
          <c:spPr>
            <a:noFill/>
            <a:ln w="25400">
              <a:noFill/>
            </a:ln>
          </c:spPr>
          <c:invertIfNegative val="0"/>
          <c:cat>
            <c:strRef>
              <c:f>Dati!$B$830:$B$832</c:f>
              <c:strCache>
                <c:ptCount val="3"/>
                <c:pt idx="0">
                  <c:v>Degvielas kontrabandas apjomi</c:v>
                </c:pt>
                <c:pt idx="1">
                  <c:v>Cigarešu kontrabandas apjomi</c:v>
                </c:pt>
                <c:pt idx="2">
                  <c:v>Alkohola kontrabandas apjomi</c:v>
                </c:pt>
              </c:strCache>
            </c:strRef>
          </c:cat>
          <c:val>
            <c:numRef>
              <c:f>Dati!$C$830:$C$832</c:f>
              <c:numCache>
                <c:formatCode>0</c:formatCode>
                <c:ptCount val="3"/>
                <c:pt idx="0">
                  <c:v>7</c:v>
                </c:pt>
                <c:pt idx="1">
                  <c:v>7.5145892292179717</c:v>
                </c:pt>
                <c:pt idx="2">
                  <c:v>7.3922816804340989</c:v>
                </c:pt>
              </c:numCache>
            </c:numRef>
          </c:val>
          <c:extLst xmlns:c16r2="http://schemas.microsoft.com/office/drawing/2015/06/chart">
            <c:ext xmlns:c16="http://schemas.microsoft.com/office/drawing/2014/chart" uri="{C3380CC4-5D6E-409C-BE32-E72D297353CC}">
              <c16:uniqueId val="{00000000-C31C-424B-BF0F-76D23D134453}"/>
            </c:ext>
          </c:extLst>
        </c:ser>
        <c:ser>
          <c:idx val="1"/>
          <c:order val="1"/>
          <c:tx>
            <c:strRef>
              <c:f>Dati!$D$829</c:f>
              <c:strCache>
                <c:ptCount val="1"/>
                <c:pt idx="0">
                  <c:v>Drīzāk samazināsies</c:v>
                </c:pt>
              </c:strCache>
            </c:strRef>
          </c:tx>
          <c:spPr>
            <a:solidFill>
              <a:schemeClr val="accent4">
                <a:lumMod val="75000"/>
              </a:schemeClr>
            </a:solidFill>
            <a:ln w="25400">
              <a:noFill/>
            </a:ln>
          </c:spPr>
          <c:invertIfNegative val="0"/>
          <c:dLbls>
            <c:spPr>
              <a:noFill/>
              <a:ln w="25400">
                <a:noFill/>
              </a:ln>
            </c:spPr>
            <c:txPr>
              <a:bodyPr/>
              <a:lstStyle/>
              <a:p>
                <a:pPr>
                  <a:defRPr sz="1200" b="1">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Dati!$B$830:$B$832</c:f>
              <c:strCache>
                <c:ptCount val="3"/>
                <c:pt idx="0">
                  <c:v>Degvielas kontrabandas apjomi</c:v>
                </c:pt>
                <c:pt idx="1">
                  <c:v>Cigarešu kontrabandas apjomi</c:v>
                </c:pt>
                <c:pt idx="2">
                  <c:v>Alkohola kontrabandas apjomi</c:v>
                </c:pt>
              </c:strCache>
            </c:strRef>
          </c:cat>
          <c:val>
            <c:numRef>
              <c:f>Dati!$D$830:$D$832</c:f>
              <c:numCache>
                <c:formatCode>0</c:formatCode>
                <c:ptCount val="3"/>
                <c:pt idx="0">
                  <c:v>6.4901220993456059</c:v>
                </c:pt>
                <c:pt idx="1">
                  <c:v>6.529353460439431</c:v>
                </c:pt>
                <c:pt idx="2">
                  <c:v>6.3017673716839289</c:v>
                </c:pt>
              </c:numCache>
            </c:numRef>
          </c:val>
          <c:extLst xmlns:c16r2="http://schemas.microsoft.com/office/drawing/2015/06/chart">
            <c:ext xmlns:c16="http://schemas.microsoft.com/office/drawing/2014/chart" uri="{C3380CC4-5D6E-409C-BE32-E72D297353CC}">
              <c16:uniqueId val="{00000001-C31C-424B-BF0F-76D23D134453}"/>
            </c:ext>
          </c:extLst>
        </c:ser>
        <c:ser>
          <c:idx val="2"/>
          <c:order val="2"/>
          <c:tx>
            <c:strRef>
              <c:f>Dati!$E$829</c:f>
              <c:strCache>
                <c:ptCount val="1"/>
                <c:pt idx="0">
                  <c:v>Drīzāk samazināsies</c:v>
                </c:pt>
              </c:strCache>
            </c:strRef>
          </c:tx>
          <c:spPr>
            <a:solidFill>
              <a:srgbClr val="74D880"/>
            </a:solidFill>
            <a:ln w="25400">
              <a:noFill/>
            </a:ln>
          </c:spPr>
          <c:invertIfNegative val="0"/>
          <c:dLbls>
            <c:dLbl>
              <c:idx val="29"/>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C31C-424B-BF0F-76D23D134453}"/>
                </c:ext>
                <c:ext xmlns:c15="http://schemas.microsoft.com/office/drawing/2012/chart" uri="{CE6537A1-D6FC-4f65-9D91-7224C49458BB}"/>
              </c:extLst>
            </c:dLbl>
            <c:spPr>
              <a:noFill/>
              <a:ln w="25400">
                <a:noFill/>
              </a:ln>
            </c:spPr>
            <c:txPr>
              <a:bodyPr/>
              <a:lstStyle/>
              <a:p>
                <a:pPr>
                  <a:defRPr sz="1200"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Dati!$B$830:$B$832</c:f>
              <c:strCache>
                <c:ptCount val="3"/>
                <c:pt idx="0">
                  <c:v>Degvielas kontrabandas apjomi</c:v>
                </c:pt>
                <c:pt idx="1">
                  <c:v>Cigarešu kontrabandas apjomi</c:v>
                </c:pt>
                <c:pt idx="2">
                  <c:v>Alkohola kontrabandas apjomi</c:v>
                </c:pt>
              </c:strCache>
            </c:strRef>
          </c:cat>
          <c:val>
            <c:numRef>
              <c:f>Dati!$E$830:$E$832</c:f>
              <c:numCache>
                <c:formatCode>0</c:formatCode>
                <c:ptCount val="3"/>
                <c:pt idx="0">
                  <c:v>17.853387606882514</c:v>
                </c:pt>
                <c:pt idx="1">
                  <c:v>17.299567016570716</c:v>
                </c:pt>
                <c:pt idx="2">
                  <c:v>17.64946065411009</c:v>
                </c:pt>
              </c:numCache>
            </c:numRef>
          </c:val>
          <c:extLst xmlns:c16r2="http://schemas.microsoft.com/office/drawing/2015/06/chart">
            <c:ext xmlns:c16="http://schemas.microsoft.com/office/drawing/2014/chart" uri="{C3380CC4-5D6E-409C-BE32-E72D297353CC}">
              <c16:uniqueId val="{00000003-C31C-424B-BF0F-76D23D134453}"/>
            </c:ext>
          </c:extLst>
        </c:ser>
        <c:ser>
          <c:idx val="3"/>
          <c:order val="3"/>
          <c:tx>
            <c:strRef>
              <c:f>Dati!$F$829</c:f>
              <c:strCache>
                <c:ptCount val="1"/>
                <c:pt idx="0">
                  <c:v>Drīzāk palielināsies</c:v>
                </c:pt>
              </c:strCache>
            </c:strRef>
          </c:tx>
          <c:spPr>
            <a:solidFill>
              <a:srgbClr val="EE7965"/>
            </a:solidFill>
            <a:ln w="25400">
              <a:noFill/>
            </a:ln>
          </c:spPr>
          <c:invertIfNegative val="0"/>
          <c:dLbls>
            <c:spPr>
              <a:noFill/>
              <a:ln>
                <a:noFill/>
              </a:ln>
              <a:effectLst/>
            </c:spPr>
            <c:txPr>
              <a:bodyPr wrap="square" lIns="38100" tIns="19050" rIns="38100" bIns="19050" anchor="ctr">
                <a:spAutoFit/>
              </a:bodyPr>
              <a:lstStyle/>
              <a:p>
                <a:pPr>
                  <a:defRPr sz="12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Dati!$B$830:$B$832</c:f>
              <c:strCache>
                <c:ptCount val="3"/>
                <c:pt idx="0">
                  <c:v>Degvielas kontrabandas apjomi</c:v>
                </c:pt>
                <c:pt idx="1">
                  <c:v>Cigarešu kontrabandas apjomi</c:v>
                </c:pt>
                <c:pt idx="2">
                  <c:v>Alkohola kontrabandas apjomi</c:v>
                </c:pt>
              </c:strCache>
            </c:strRef>
          </c:cat>
          <c:val>
            <c:numRef>
              <c:f>Dati!$F$830:$F$832</c:f>
              <c:numCache>
                <c:formatCode>0</c:formatCode>
                <c:ptCount val="3"/>
                <c:pt idx="0">
                  <c:v>25.694481289862424</c:v>
                </c:pt>
                <c:pt idx="1">
                  <c:v>24.023732931613957</c:v>
                </c:pt>
                <c:pt idx="2">
                  <c:v>22.515575502342077</c:v>
                </c:pt>
              </c:numCache>
            </c:numRef>
          </c:val>
          <c:extLst xmlns:c16r2="http://schemas.microsoft.com/office/drawing/2015/06/chart">
            <c:ext xmlns:c16="http://schemas.microsoft.com/office/drawing/2014/chart" uri="{C3380CC4-5D6E-409C-BE32-E72D297353CC}">
              <c16:uniqueId val="{00000004-C31C-424B-BF0F-76D23D134453}"/>
            </c:ext>
          </c:extLst>
        </c:ser>
        <c:ser>
          <c:idx val="4"/>
          <c:order val="4"/>
          <c:tx>
            <c:strRef>
              <c:f>Dati!$G$829</c:f>
              <c:strCache>
                <c:ptCount val="1"/>
                <c:pt idx="0">
                  <c:v>Noteikti palielināsies</c:v>
                </c:pt>
              </c:strCache>
            </c:strRef>
          </c:tx>
          <c:spPr>
            <a:solidFill>
              <a:schemeClr val="accent3">
                <a:lumMod val="50000"/>
              </a:schemeClr>
            </a:solidFill>
            <a:ln w="25400">
              <a:noFill/>
            </a:ln>
          </c:spPr>
          <c:invertIfNegative val="0"/>
          <c:dLbls>
            <c:spPr>
              <a:noFill/>
              <a:ln w="25400">
                <a:noFill/>
              </a:ln>
            </c:spPr>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Dati!$B$830:$B$832</c:f>
              <c:strCache>
                <c:ptCount val="3"/>
                <c:pt idx="0">
                  <c:v>Degvielas kontrabandas apjomi</c:v>
                </c:pt>
                <c:pt idx="1">
                  <c:v>Cigarešu kontrabandas apjomi</c:v>
                </c:pt>
                <c:pt idx="2">
                  <c:v>Alkohola kontrabandas apjomi</c:v>
                </c:pt>
              </c:strCache>
            </c:strRef>
          </c:cat>
          <c:val>
            <c:numRef>
              <c:f>Dati!$G$830:$G$832</c:f>
              <c:numCache>
                <c:formatCode>0</c:formatCode>
                <c:ptCount val="3"/>
                <c:pt idx="0">
                  <c:v>12.401186473720031</c:v>
                </c:pt>
                <c:pt idx="1">
                  <c:v>10.505805881221018</c:v>
                </c:pt>
                <c:pt idx="2">
                  <c:v>10.769675230057427</c:v>
                </c:pt>
              </c:numCache>
            </c:numRef>
          </c:val>
          <c:extLst xmlns:c16r2="http://schemas.microsoft.com/office/drawing/2015/06/chart">
            <c:ext xmlns:c16="http://schemas.microsoft.com/office/drawing/2014/chart" uri="{C3380CC4-5D6E-409C-BE32-E72D297353CC}">
              <c16:uniqueId val="{00000005-C31C-424B-BF0F-76D23D134453}"/>
            </c:ext>
          </c:extLst>
        </c:ser>
        <c:ser>
          <c:idx val="5"/>
          <c:order val="5"/>
          <c:tx>
            <c:strRef>
              <c:f>Dati!$H$829</c:f>
              <c:strCache>
                <c:ptCount val="1"/>
                <c:pt idx="0">
                  <c:v>.</c:v>
                </c:pt>
              </c:strCache>
            </c:strRef>
          </c:tx>
          <c:spPr>
            <a:noFill/>
            <a:ln w="25400">
              <a:noFill/>
            </a:ln>
          </c:spPr>
          <c:invertIfNegative val="0"/>
          <c:cat>
            <c:strRef>
              <c:f>Dati!$B$830:$B$832</c:f>
              <c:strCache>
                <c:ptCount val="3"/>
                <c:pt idx="0">
                  <c:v>Degvielas kontrabandas apjomi</c:v>
                </c:pt>
                <c:pt idx="1">
                  <c:v>Cigarešu kontrabandas apjomi</c:v>
                </c:pt>
                <c:pt idx="2">
                  <c:v>Alkohola kontrabandas apjomi</c:v>
                </c:pt>
              </c:strCache>
            </c:strRef>
          </c:cat>
          <c:val>
            <c:numRef>
              <c:f>Dati!$H$830:$H$832</c:f>
              <c:numCache>
                <c:formatCode>0</c:formatCode>
                <c:ptCount val="3"/>
                <c:pt idx="0">
                  <c:v>7</c:v>
                </c:pt>
                <c:pt idx="1">
                  <c:v>10.566128950747483</c:v>
                </c:pt>
                <c:pt idx="2">
                  <c:v>11.810417031182951</c:v>
                </c:pt>
              </c:numCache>
            </c:numRef>
          </c:val>
          <c:extLst xmlns:c16r2="http://schemas.microsoft.com/office/drawing/2015/06/chart">
            <c:ext xmlns:c16="http://schemas.microsoft.com/office/drawing/2014/chart" uri="{C3380CC4-5D6E-409C-BE32-E72D297353CC}">
              <c16:uniqueId val="{00000006-C31C-424B-BF0F-76D23D134453}"/>
            </c:ext>
          </c:extLst>
        </c:ser>
        <c:ser>
          <c:idx val="6"/>
          <c:order val="6"/>
          <c:tx>
            <c:strRef>
              <c:f>Dati!$I$829</c:f>
              <c:strCache>
                <c:ptCount val="1"/>
                <c:pt idx="0">
                  <c:v>Nemainīsies</c:v>
                </c:pt>
              </c:strCache>
            </c:strRef>
          </c:tx>
          <c:spPr>
            <a:solidFill>
              <a:srgbClr val="FFE285"/>
            </a:solidFill>
            <a:ln w="3175">
              <a:noFill/>
              <a:prstDash val="solid"/>
            </a:ln>
          </c:spPr>
          <c:invertIfNegative val="0"/>
          <c:dLbls>
            <c:spPr>
              <a:noFill/>
              <a:ln w="25400">
                <a:noFill/>
              </a:ln>
            </c:spPr>
            <c:txPr>
              <a:bodyPr/>
              <a:lstStyle/>
              <a:p>
                <a:pPr>
                  <a:defRPr sz="1200"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Dati!$B$830:$B$832</c:f>
              <c:strCache>
                <c:ptCount val="3"/>
                <c:pt idx="0">
                  <c:v>Degvielas kontrabandas apjomi</c:v>
                </c:pt>
                <c:pt idx="1">
                  <c:v>Cigarešu kontrabandas apjomi</c:v>
                </c:pt>
                <c:pt idx="2">
                  <c:v>Alkohola kontrabandas apjomi</c:v>
                </c:pt>
              </c:strCache>
            </c:strRef>
          </c:cat>
          <c:val>
            <c:numRef>
              <c:f>Dati!$I$830:$I$832</c:f>
              <c:numCache>
                <c:formatCode>0</c:formatCode>
                <c:ptCount val="3"/>
                <c:pt idx="0">
                  <c:v>22.186779622299973</c:v>
                </c:pt>
                <c:pt idx="1">
                  <c:v>26.044033422847978</c:v>
                </c:pt>
                <c:pt idx="2">
                  <c:v>26.782652443325134</c:v>
                </c:pt>
              </c:numCache>
            </c:numRef>
          </c:val>
          <c:extLst xmlns:c16r2="http://schemas.microsoft.com/office/drawing/2015/06/chart">
            <c:ext xmlns:c16="http://schemas.microsoft.com/office/drawing/2014/chart" uri="{C3380CC4-5D6E-409C-BE32-E72D297353CC}">
              <c16:uniqueId val="{00000007-C31C-424B-BF0F-76D23D134453}"/>
            </c:ext>
          </c:extLst>
        </c:ser>
        <c:ser>
          <c:idx val="7"/>
          <c:order val="7"/>
          <c:tx>
            <c:strRef>
              <c:f>Dati!$J$829</c:f>
              <c:strCache>
                <c:ptCount val="1"/>
              </c:strCache>
            </c:strRef>
          </c:tx>
          <c:spPr>
            <a:noFill/>
          </c:spPr>
          <c:invertIfNegative val="0"/>
          <c:cat>
            <c:strRef>
              <c:f>Dati!$B$830:$B$832</c:f>
              <c:strCache>
                <c:ptCount val="3"/>
                <c:pt idx="0">
                  <c:v>Degvielas kontrabandas apjomi</c:v>
                </c:pt>
                <c:pt idx="1">
                  <c:v>Cigarešu kontrabandas apjomi</c:v>
                </c:pt>
                <c:pt idx="2">
                  <c:v>Alkohola kontrabandas apjomi</c:v>
                </c:pt>
              </c:strCache>
            </c:strRef>
          </c:cat>
          <c:val>
            <c:numRef>
              <c:f>Dati!$J$830:$J$832</c:f>
              <c:numCache>
                <c:formatCode>0</c:formatCode>
                <c:ptCount val="3"/>
                <c:pt idx="0">
                  <c:v>11.595872821025161</c:v>
                </c:pt>
                <c:pt idx="1">
                  <c:v>7.7386190204771559</c:v>
                </c:pt>
                <c:pt idx="2">
                  <c:v>7</c:v>
                </c:pt>
              </c:numCache>
            </c:numRef>
          </c:val>
          <c:extLst xmlns:c16r2="http://schemas.microsoft.com/office/drawing/2015/06/chart">
            <c:ext xmlns:c16="http://schemas.microsoft.com/office/drawing/2014/chart" uri="{C3380CC4-5D6E-409C-BE32-E72D297353CC}">
              <c16:uniqueId val="{00000008-C31C-424B-BF0F-76D23D134453}"/>
            </c:ext>
          </c:extLst>
        </c:ser>
        <c:ser>
          <c:idx val="8"/>
          <c:order val="8"/>
          <c:tx>
            <c:strRef>
              <c:f>Dati!$K$829</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sz="12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Dati!$B$830:$B$832</c:f>
              <c:strCache>
                <c:ptCount val="3"/>
                <c:pt idx="0">
                  <c:v>Degvielas kontrabandas apjomi</c:v>
                </c:pt>
                <c:pt idx="1">
                  <c:v>Cigarešu kontrabandas apjomi</c:v>
                </c:pt>
                <c:pt idx="2">
                  <c:v>Alkohola kontrabandas apjomi</c:v>
                </c:pt>
              </c:strCache>
            </c:strRef>
          </c:cat>
          <c:val>
            <c:numRef>
              <c:f>Dati!$K$830:$K$832</c:f>
              <c:numCache>
                <c:formatCode>0</c:formatCode>
                <c:ptCount val="3"/>
                <c:pt idx="0">
                  <c:v>15.374042907889331</c:v>
                </c:pt>
                <c:pt idx="1">
                  <c:v>15.597507287306779</c:v>
                </c:pt>
                <c:pt idx="2">
                  <c:v>15.980868798481227</c:v>
                </c:pt>
              </c:numCache>
            </c:numRef>
          </c:val>
          <c:extLst xmlns:c16r2="http://schemas.microsoft.com/office/drawing/2015/06/chart">
            <c:ext xmlns:c16="http://schemas.microsoft.com/office/drawing/2014/chart" uri="{C3380CC4-5D6E-409C-BE32-E72D297353CC}">
              <c16:uniqueId val="{00000009-C31C-424B-BF0F-76D23D134453}"/>
            </c:ext>
          </c:extLst>
        </c:ser>
        <c:dLbls>
          <c:showLegendKey val="0"/>
          <c:showVal val="0"/>
          <c:showCatName val="0"/>
          <c:showSerName val="0"/>
          <c:showPercent val="0"/>
          <c:showBubbleSize val="0"/>
        </c:dLbls>
        <c:gapWidth val="15"/>
        <c:overlap val="100"/>
        <c:axId val="409942448"/>
        <c:axId val="409942840"/>
      </c:barChart>
      <c:catAx>
        <c:axId val="409942448"/>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1100"/>
            </a:pPr>
            <a:endParaRPr lang="en-US"/>
          </a:p>
        </c:txPr>
        <c:crossAx val="409942840"/>
        <c:crossesAt val="31.3"/>
        <c:auto val="1"/>
        <c:lblAlgn val="ctr"/>
        <c:lblOffset val="100"/>
        <c:tickLblSkip val="1"/>
        <c:tickMarkSkip val="1"/>
        <c:noMultiLvlLbl val="0"/>
      </c:catAx>
      <c:valAx>
        <c:axId val="409942840"/>
        <c:scaling>
          <c:orientation val="minMax"/>
          <c:max val="135"/>
          <c:min val="0"/>
        </c:scaling>
        <c:delete val="1"/>
        <c:axPos val="t"/>
        <c:numFmt formatCode="0" sourceLinked="1"/>
        <c:majorTickMark val="out"/>
        <c:minorTickMark val="none"/>
        <c:tickLblPos val="nextTo"/>
        <c:crossAx val="409942448"/>
        <c:crosses val="autoZero"/>
        <c:crossBetween val="between"/>
      </c:valAx>
      <c:spPr>
        <a:noFill/>
        <a:ln w="3175">
          <a:noFill/>
          <a:prstDash val="solid"/>
        </a:ln>
      </c:spPr>
    </c:plotArea>
    <c:plotVisOnly val="1"/>
    <c:dispBlanksAs val="gap"/>
    <c:showDLblsOverMax val="0"/>
  </c:chart>
  <c:spPr>
    <a:noFill/>
    <a:ln w="9525">
      <a:noFill/>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5594256600277905"/>
          <c:y val="2.0768299378050522E-2"/>
        </c:manualLayout>
      </c:layout>
      <c:overlay val="0"/>
      <c:spPr>
        <a:solidFill>
          <a:schemeClr val="bg1"/>
        </a:solidFill>
        <a:ln w="3175">
          <a:solidFill>
            <a:schemeClr val="tx1"/>
          </a:solidFill>
        </a:ln>
        <a:effectLst>
          <a:outerShdw dist="38100" dir="2700000" algn="tl" rotWithShape="0">
            <a:prstClr val="black"/>
          </a:outerShdw>
        </a:effectLst>
      </c:spPr>
    </c:title>
    <c:autoTitleDeleted val="0"/>
    <c:plotArea>
      <c:layout>
        <c:manualLayout>
          <c:layoutTarget val="inner"/>
          <c:xMode val="edge"/>
          <c:yMode val="edge"/>
          <c:x val="0.48734290566620347"/>
          <c:y val="3.3745959718312894E-2"/>
          <c:w val="0.51265709433379647"/>
          <c:h val="0.92643398085267992"/>
        </c:manualLayout>
      </c:layout>
      <c:barChart>
        <c:barDir val="bar"/>
        <c:grouping val="clustered"/>
        <c:varyColors val="0"/>
        <c:ser>
          <c:idx val="0"/>
          <c:order val="0"/>
          <c:tx>
            <c:strRef>
              <c:f>Dati!$C$1026</c:f>
              <c:strCache>
                <c:ptCount val="1"/>
                <c:pt idx="0">
                  <c:v>05.2022, n=349</c:v>
                </c:pt>
              </c:strCache>
            </c:strRef>
          </c:tx>
          <c:spPr>
            <a:solidFill>
              <a:srgbClr val="66180B"/>
            </a:solidFill>
            <a:ln w="25400">
              <a:noFill/>
            </a:ln>
          </c:spPr>
          <c:invertIfNegative val="0"/>
          <c:dPt>
            <c:idx val="3"/>
            <c:invertIfNegative val="0"/>
            <c:bubble3D val="0"/>
            <c:spPr>
              <a:solidFill>
                <a:srgbClr val="66180B"/>
              </a:solidFill>
              <a:ln w="3175">
                <a:noFill/>
                <a:prstDash val="solid"/>
              </a:ln>
            </c:spPr>
            <c:extLst xmlns:c16r2="http://schemas.microsoft.com/office/drawing/2015/06/chart">
              <c:ext xmlns:c16="http://schemas.microsoft.com/office/drawing/2014/chart" uri="{C3380CC4-5D6E-409C-BE32-E72D297353CC}">
                <c16:uniqueId val="{00000001-E49D-4F7E-9D3B-D1F15E858705}"/>
              </c:ext>
            </c:extLst>
          </c:dPt>
          <c:dPt>
            <c:idx val="4"/>
            <c:invertIfNegative val="0"/>
            <c:bubble3D val="0"/>
            <c:extLst xmlns:c16r2="http://schemas.microsoft.com/office/drawing/2015/06/chart">
              <c:ext xmlns:c16="http://schemas.microsoft.com/office/drawing/2014/chart" uri="{C3380CC4-5D6E-409C-BE32-E72D297353CC}">
                <c16:uniqueId val="{00000002-E49D-4F7E-9D3B-D1F15E858705}"/>
              </c:ext>
            </c:extLst>
          </c:dPt>
          <c:dPt>
            <c:idx val="5"/>
            <c:invertIfNegative val="0"/>
            <c:bubble3D val="0"/>
            <c:extLst xmlns:c16r2="http://schemas.microsoft.com/office/drawing/2015/06/chart">
              <c:ext xmlns:c16="http://schemas.microsoft.com/office/drawing/2014/chart" uri="{C3380CC4-5D6E-409C-BE32-E72D297353CC}">
                <c16:uniqueId val="{00000003-E49D-4F7E-9D3B-D1F15E858705}"/>
              </c:ext>
            </c:extLst>
          </c:dPt>
          <c:dPt>
            <c:idx val="6"/>
            <c:invertIfNegative val="0"/>
            <c:bubble3D val="0"/>
            <c:spPr>
              <a:solidFill>
                <a:srgbClr val="66180B"/>
              </a:solidFill>
              <a:ln w="3175">
                <a:solidFill>
                  <a:schemeClr val="accent3">
                    <a:lumMod val="60000"/>
                    <a:lumOff val="40000"/>
                  </a:schemeClr>
                </a:solidFill>
                <a:prstDash val="solid"/>
              </a:ln>
            </c:spPr>
            <c:extLst xmlns:c16r2="http://schemas.microsoft.com/office/drawing/2015/06/chart">
              <c:ext xmlns:c16="http://schemas.microsoft.com/office/drawing/2014/chart" uri="{C3380CC4-5D6E-409C-BE32-E72D297353CC}">
                <c16:uniqueId val="{00000005-E49D-4F7E-9D3B-D1F15E858705}"/>
              </c:ext>
            </c:extLst>
          </c:dPt>
          <c:dPt>
            <c:idx val="7"/>
            <c:invertIfNegative val="0"/>
            <c:bubble3D val="0"/>
            <c:extLst xmlns:c16r2="http://schemas.microsoft.com/office/drawing/2015/06/chart">
              <c:ext xmlns:c16="http://schemas.microsoft.com/office/drawing/2014/chart" uri="{C3380CC4-5D6E-409C-BE32-E72D297353CC}">
                <c16:uniqueId val="{00000006-E49D-4F7E-9D3B-D1F15E858705}"/>
              </c:ext>
            </c:extLst>
          </c:dPt>
          <c:dPt>
            <c:idx val="8"/>
            <c:invertIfNegative val="0"/>
            <c:bubble3D val="0"/>
            <c:spPr>
              <a:solidFill>
                <a:srgbClr val="66180B"/>
              </a:solidFill>
              <a:ln w="3175">
                <a:noFill/>
                <a:prstDash val="solid"/>
              </a:ln>
            </c:spPr>
            <c:extLst xmlns:c16r2="http://schemas.microsoft.com/office/drawing/2015/06/chart">
              <c:ext xmlns:c16="http://schemas.microsoft.com/office/drawing/2014/chart" uri="{C3380CC4-5D6E-409C-BE32-E72D297353CC}">
                <c16:uniqueId val="{00000008-E49D-4F7E-9D3B-D1F15E858705}"/>
              </c:ext>
            </c:extLst>
          </c:dPt>
          <c:dPt>
            <c:idx val="9"/>
            <c:invertIfNegative val="0"/>
            <c:bubble3D val="0"/>
            <c:extLst xmlns:c16r2="http://schemas.microsoft.com/office/drawing/2015/06/chart">
              <c:ext xmlns:c16="http://schemas.microsoft.com/office/drawing/2014/chart" uri="{C3380CC4-5D6E-409C-BE32-E72D297353CC}">
                <c16:uniqueId val="{00000009-E49D-4F7E-9D3B-D1F15E858705}"/>
              </c:ext>
            </c:extLst>
          </c:dPt>
          <c:dPt>
            <c:idx val="10"/>
            <c:invertIfNegative val="0"/>
            <c:bubble3D val="0"/>
            <c:spPr>
              <a:solidFill>
                <a:srgbClr val="66180B"/>
              </a:solidFill>
              <a:ln w="6350">
                <a:noFill/>
              </a:ln>
            </c:spPr>
            <c:extLst xmlns:c16r2="http://schemas.microsoft.com/office/drawing/2015/06/chart">
              <c:ext xmlns:c16="http://schemas.microsoft.com/office/drawing/2014/chart" uri="{C3380CC4-5D6E-409C-BE32-E72D297353CC}">
                <c16:uniqueId val="{0000000B-E49D-4F7E-9D3B-D1F15E858705}"/>
              </c:ext>
            </c:extLst>
          </c:dPt>
          <c:dPt>
            <c:idx val="11"/>
            <c:invertIfNegative val="0"/>
            <c:bubble3D val="0"/>
            <c:extLst xmlns:c16r2="http://schemas.microsoft.com/office/drawing/2015/06/chart">
              <c:ext xmlns:c16="http://schemas.microsoft.com/office/drawing/2014/chart" uri="{C3380CC4-5D6E-409C-BE32-E72D297353CC}">
                <c16:uniqueId val="{0000000C-E49D-4F7E-9D3B-D1F15E858705}"/>
              </c:ext>
            </c:extLst>
          </c:dPt>
          <c:dPt>
            <c:idx val="12"/>
            <c:invertIfNegative val="0"/>
            <c:bubble3D val="0"/>
            <c:spPr>
              <a:solidFill>
                <a:srgbClr val="66180B"/>
              </a:solidFill>
              <a:ln w="6350">
                <a:solidFill>
                  <a:schemeClr val="accent1"/>
                </a:solidFill>
              </a:ln>
            </c:spPr>
            <c:extLst xmlns:c16r2="http://schemas.microsoft.com/office/drawing/2015/06/chart">
              <c:ext xmlns:c16="http://schemas.microsoft.com/office/drawing/2014/chart" uri="{C3380CC4-5D6E-409C-BE32-E72D297353CC}">
                <c16:uniqueId val="{0000000E-E49D-4F7E-9D3B-D1F15E858705}"/>
              </c:ext>
            </c:extLst>
          </c:dPt>
          <c:dPt>
            <c:idx val="13"/>
            <c:invertIfNegative val="0"/>
            <c:bubble3D val="0"/>
            <c:extLst xmlns:c16r2="http://schemas.microsoft.com/office/drawing/2015/06/chart">
              <c:ext xmlns:c16="http://schemas.microsoft.com/office/drawing/2014/chart" uri="{C3380CC4-5D6E-409C-BE32-E72D297353CC}">
                <c16:uniqueId val="{0000000F-E49D-4F7E-9D3B-D1F15E858705}"/>
              </c:ext>
            </c:extLst>
          </c:dPt>
          <c:dPt>
            <c:idx val="15"/>
            <c:invertIfNegative val="0"/>
            <c:bubble3D val="0"/>
            <c:spPr>
              <a:solidFill>
                <a:srgbClr val="66180B"/>
              </a:solidFill>
              <a:ln w="6350">
                <a:solidFill>
                  <a:schemeClr val="accent1"/>
                </a:solidFill>
              </a:ln>
            </c:spPr>
            <c:extLst xmlns:c16r2="http://schemas.microsoft.com/office/drawing/2015/06/chart">
              <c:ext xmlns:c16="http://schemas.microsoft.com/office/drawing/2014/chart" uri="{C3380CC4-5D6E-409C-BE32-E72D297353CC}">
                <c16:uniqueId val="{00000011-E49D-4F7E-9D3B-D1F15E858705}"/>
              </c:ext>
            </c:extLst>
          </c:dPt>
          <c:dPt>
            <c:idx val="16"/>
            <c:invertIfNegative val="0"/>
            <c:bubble3D val="0"/>
            <c:extLst xmlns:c16r2="http://schemas.microsoft.com/office/drawing/2015/06/chart">
              <c:ext xmlns:c16="http://schemas.microsoft.com/office/drawing/2014/chart" uri="{C3380CC4-5D6E-409C-BE32-E72D297353CC}">
                <c16:uniqueId val="{00000012-E49D-4F7E-9D3B-D1F15E858705}"/>
              </c:ext>
            </c:extLst>
          </c:dPt>
          <c:dLbls>
            <c:dLbl>
              <c:idx val="10"/>
              <c:numFmt formatCode="#,##0" sourceLinked="0"/>
              <c:spPr>
                <a:noFill/>
                <a:ln w="25400">
                  <a:noFill/>
                </a:ln>
              </c:spPr>
              <c:txPr>
                <a:bodyPr wrap="square" lIns="38100" tIns="19050" rIns="38100" bIns="19050" anchor="ctr">
                  <a:spAutoFit/>
                </a:bodyPr>
                <a:lstStyle/>
                <a:p>
                  <a:pPr>
                    <a:defRPr sz="1100" b="1"/>
                  </a:pPr>
                  <a:endParaRPr lang="en-US"/>
                </a:p>
              </c:txPr>
              <c:dLblPos val="outEnd"/>
              <c:showLegendKey val="0"/>
              <c:showVal val="1"/>
              <c:showCatName val="0"/>
              <c:showSerName val="0"/>
              <c:showPercent val="0"/>
              <c:showBubbleSize val="0"/>
            </c:dLbl>
            <c:spPr>
              <a:noFill/>
              <a:ln w="25400">
                <a:noFill/>
              </a:ln>
            </c:spPr>
            <c:txPr>
              <a:bodyPr wrap="square" lIns="38100" tIns="19050" rIns="38100" bIns="19050" anchor="ctr">
                <a:spAutoFit/>
              </a:bodyPr>
              <a:lstStyle/>
              <a:p>
                <a:pPr>
                  <a:defRPr sz="1100" b="1"/>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Dati!$B$1027:$B$1034</c:f>
              <c:strCache>
                <c:ptCount val="8"/>
                <c:pt idx="0">
                  <c:v>Zemākas cenas</c:v>
                </c:pt>
                <c:pt idx="1">
                  <c:v>Samērīgāks akcīzes nodokļa likmju pieaugums</c:v>
                </c:pt>
                <c:pt idx="2">
                  <c:v>Stingrāki robežkontroles un muitas kontroles pasākumi</c:v>
                </c:pt>
                <c:pt idx="3">
                  <c:v>Mazāk ierobežojumu legālai tirdzniecībai (piemēram, netiek aizliegti aromatizēti izstrādājumi)</c:v>
                </c:pt>
                <c:pt idx="4">
                  <c:v>Sabiedrības informēšana par kontrabandas problēmu un tās radītajām sekām</c:v>
                </c:pt>
                <c:pt idx="5">
                  <c:v>Iespēja šos izstrādājumus legāli iegādāties tiešsaistē</c:v>
                </c:pt>
                <c:pt idx="6">
                  <c:v>Nekas no minētā</c:v>
                </c:pt>
                <c:pt idx="7">
                  <c:v>Grūti pateikt</c:v>
                </c:pt>
              </c:strCache>
            </c:strRef>
          </c:cat>
          <c:val>
            <c:numRef>
              <c:f>Dati!$C$1027:$C$1034</c:f>
              <c:numCache>
                <c:formatCode>0</c:formatCode>
                <c:ptCount val="8"/>
                <c:pt idx="0">
                  <c:v>67.843803965001769</c:v>
                </c:pt>
                <c:pt idx="1">
                  <c:v>19.864437172481384</c:v>
                </c:pt>
                <c:pt idx="2">
                  <c:v>16.08920556662909</c:v>
                </c:pt>
                <c:pt idx="3">
                  <c:v>10.7917505662582</c:v>
                </c:pt>
                <c:pt idx="4">
                  <c:v>10.7886343959304</c:v>
                </c:pt>
                <c:pt idx="5">
                  <c:v>7.2261630587192451</c:v>
                </c:pt>
                <c:pt idx="6">
                  <c:v>8.4165131298553035</c:v>
                </c:pt>
                <c:pt idx="7">
                  <c:v>5.3281228550069937</c:v>
                </c:pt>
              </c:numCache>
            </c:numRef>
          </c:val>
          <c:extLst xmlns:c16r2="http://schemas.microsoft.com/office/drawing/2015/06/chart">
            <c:ext xmlns:c16="http://schemas.microsoft.com/office/drawing/2014/chart" uri="{C3380CC4-5D6E-409C-BE32-E72D297353CC}">
              <c16:uniqueId val="{00000013-E49D-4F7E-9D3B-D1F15E858705}"/>
            </c:ext>
          </c:extLst>
        </c:ser>
        <c:ser>
          <c:idx val="1"/>
          <c:order val="1"/>
          <c:tx>
            <c:strRef>
              <c:f>Dati!$D$1026</c:f>
              <c:strCache>
                <c:ptCount val="1"/>
                <c:pt idx="0">
                  <c:v>07.2021, n=360</c:v>
                </c:pt>
              </c:strCache>
            </c:strRef>
          </c:tx>
          <c:spPr>
            <a:solidFill>
              <a:srgbClr val="EE7965"/>
            </a:solidFill>
          </c:spPr>
          <c:invertIfNegative val="0"/>
          <c:dLbls>
            <c:spPr>
              <a:noFill/>
              <a:ln>
                <a:noFill/>
              </a:ln>
              <a:effectLst/>
            </c:spPr>
            <c:txPr>
              <a:bodyPr wrap="square" lIns="38100" tIns="19050" rIns="38100" bIns="19050" anchor="ctr">
                <a:spAutoFit/>
              </a:bodyPr>
              <a:lstStyle/>
              <a:p>
                <a:pPr>
                  <a:defRPr sz="10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Dati!$B$1027:$B$1034</c:f>
              <c:strCache>
                <c:ptCount val="8"/>
                <c:pt idx="0">
                  <c:v>Zemākas cenas</c:v>
                </c:pt>
                <c:pt idx="1">
                  <c:v>Samērīgāks akcīzes nodokļa likmju pieaugums</c:v>
                </c:pt>
                <c:pt idx="2">
                  <c:v>Stingrāki robežkontroles un muitas kontroles pasākumi</c:v>
                </c:pt>
                <c:pt idx="3">
                  <c:v>Mazāk ierobežojumu legālai tirdzniecībai (piemēram, netiek aizliegti aromatizēti izstrādājumi)</c:v>
                </c:pt>
                <c:pt idx="4">
                  <c:v>Sabiedrības informēšana par kontrabandas problēmu un tās radītajām sekām</c:v>
                </c:pt>
                <c:pt idx="5">
                  <c:v>Iespēja šos izstrādājumus legāli iegādāties tiešsaistē</c:v>
                </c:pt>
                <c:pt idx="6">
                  <c:v>Nekas no minētā</c:v>
                </c:pt>
                <c:pt idx="7">
                  <c:v>Grūti pateikt</c:v>
                </c:pt>
              </c:strCache>
            </c:strRef>
          </c:cat>
          <c:val>
            <c:numRef>
              <c:f>Dati!$D$1027:$D$1034</c:f>
              <c:numCache>
                <c:formatCode>0</c:formatCode>
                <c:ptCount val="8"/>
                <c:pt idx="0">
                  <c:v>72.405593443131309</c:v>
                </c:pt>
                <c:pt idx="1">
                  <c:v>15.832120291500615</c:v>
                </c:pt>
                <c:pt idx="2">
                  <c:v>15.625940815190956</c:v>
                </c:pt>
                <c:pt idx="3">
                  <c:v>13.294097094964865</c:v>
                </c:pt>
                <c:pt idx="4">
                  <c:v>9.2054057715128721</c:v>
                </c:pt>
                <c:pt idx="5">
                  <c:v>5.0906477647874535</c:v>
                </c:pt>
                <c:pt idx="6">
                  <c:v>9.2185633162590417</c:v>
                </c:pt>
                <c:pt idx="7">
                  <c:v>3.8757632610301025</c:v>
                </c:pt>
              </c:numCache>
            </c:numRef>
          </c:val>
          <c:extLst xmlns:c16r2="http://schemas.microsoft.com/office/drawing/2015/06/chart">
            <c:ext xmlns:c16="http://schemas.microsoft.com/office/drawing/2014/chart" uri="{C3380CC4-5D6E-409C-BE32-E72D297353CC}">
              <c16:uniqueId val="{00000014-E49D-4F7E-9D3B-D1F15E858705}"/>
            </c:ext>
          </c:extLst>
        </c:ser>
        <c:dLbls>
          <c:showLegendKey val="0"/>
          <c:showVal val="0"/>
          <c:showCatName val="0"/>
          <c:showSerName val="0"/>
          <c:showPercent val="0"/>
          <c:showBubbleSize val="0"/>
        </c:dLbls>
        <c:gapWidth val="40"/>
        <c:axId val="409943232"/>
        <c:axId val="409947544"/>
      </c:barChart>
      <c:catAx>
        <c:axId val="409943232"/>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100" b="0" i="0" u="none" strike="noStrike" baseline="0">
                <a:solidFill>
                  <a:srgbClr val="000000"/>
                </a:solidFill>
                <a:latin typeface="Arial"/>
                <a:ea typeface="Arial"/>
                <a:cs typeface="Arial"/>
              </a:defRPr>
            </a:pPr>
            <a:endParaRPr lang="en-US"/>
          </a:p>
        </c:txPr>
        <c:crossAx val="409947544"/>
        <c:crosses val="autoZero"/>
        <c:auto val="1"/>
        <c:lblAlgn val="ctr"/>
        <c:lblOffset val="100"/>
        <c:tickLblSkip val="1"/>
        <c:tickMarkSkip val="1"/>
        <c:noMultiLvlLbl val="0"/>
      </c:catAx>
      <c:valAx>
        <c:axId val="409947544"/>
        <c:scaling>
          <c:orientation val="minMax"/>
          <c:max val="105"/>
          <c:min val="0"/>
        </c:scaling>
        <c:delete val="1"/>
        <c:axPos val="t"/>
        <c:numFmt formatCode="0" sourceLinked="1"/>
        <c:majorTickMark val="out"/>
        <c:minorTickMark val="none"/>
        <c:tickLblPos val="nextTo"/>
        <c:crossAx val="409943232"/>
        <c:crosses val="autoZero"/>
        <c:crossBetween val="between"/>
        <c:majorUnit val="20"/>
      </c:valAx>
      <c:spPr>
        <a:noFill/>
        <a:ln w="25400">
          <a:noFill/>
        </a:ln>
      </c:spPr>
    </c:plotArea>
    <c:legend>
      <c:legendPos val="r"/>
      <c:layout>
        <c:manualLayout>
          <c:xMode val="edge"/>
          <c:yMode val="edge"/>
          <c:x val="0.78511719971655125"/>
          <c:y val="0.73654957050209058"/>
          <c:w val="0.18065787025490593"/>
          <c:h val="9.0844681591180046E-2"/>
        </c:manualLayout>
      </c:layout>
      <c:overlay val="0"/>
      <c:txPr>
        <a:bodyPr/>
        <a:lstStyle/>
        <a:p>
          <a:pPr>
            <a:defRPr sz="1050"/>
          </a:pPr>
          <a:endParaRPr lang="en-US"/>
        </a:p>
      </c:txPr>
    </c:legend>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en-US"/>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a:pPr>
            <a:r>
              <a:rPr lang="lv-LV" sz="900"/>
              <a:t>%</a:t>
            </a:r>
          </a:p>
        </c:rich>
      </c:tx>
      <c:layout>
        <c:manualLayout>
          <c:xMode val="edge"/>
          <c:yMode val="edge"/>
          <c:x val="0.96976019464353691"/>
          <c:y val="0.25945389179293765"/>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17389784889187437"/>
          <c:y val="0.24894514035477538"/>
          <c:w val="0.82289493498141209"/>
          <c:h val="0.73392221466133389"/>
        </c:manualLayout>
      </c:layout>
      <c:barChart>
        <c:barDir val="bar"/>
        <c:grouping val="stacked"/>
        <c:varyColors val="0"/>
        <c:ser>
          <c:idx val="0"/>
          <c:order val="0"/>
          <c:tx>
            <c:strRef>
              <c:f>Dati!$C$1084</c:f>
              <c:strCache>
                <c:ptCount val="1"/>
                <c:pt idx="0">
                  <c:v>.</c:v>
                </c:pt>
              </c:strCache>
            </c:strRef>
          </c:tx>
          <c:spPr>
            <a:noFill/>
            <a:ln w="25400">
              <a:noFill/>
            </a:ln>
          </c:spPr>
          <c:invertIfNegative val="0"/>
          <c:cat>
            <c:strRef>
              <c:f>Dati!$B$1085:$B$1086</c:f>
              <c:strCache>
                <c:ptCount val="2"/>
                <c:pt idx="0">
                  <c:v>05.2022, n=349</c:v>
                </c:pt>
                <c:pt idx="1">
                  <c:v>07.2021, n=360</c:v>
                </c:pt>
              </c:strCache>
            </c:strRef>
          </c:cat>
          <c:val>
            <c:numRef>
              <c:f>Dati!$C$1085:$C$1086</c:f>
              <c:numCache>
                <c:formatCode>0</c:formatCode>
                <c:ptCount val="2"/>
                <c:pt idx="0">
                  <c:v>7</c:v>
                </c:pt>
                <c:pt idx="1">
                  <c:v>10.878507621003351</c:v>
                </c:pt>
              </c:numCache>
            </c:numRef>
          </c:val>
          <c:extLst xmlns:c16r2="http://schemas.microsoft.com/office/drawing/2015/06/chart">
            <c:ext xmlns:c16="http://schemas.microsoft.com/office/drawing/2014/chart" uri="{C3380CC4-5D6E-409C-BE32-E72D297353CC}">
              <c16:uniqueId val="{00000000-5492-45A9-9B59-31C4419B6FB9}"/>
            </c:ext>
          </c:extLst>
        </c:ser>
        <c:ser>
          <c:idx val="1"/>
          <c:order val="1"/>
          <c:tx>
            <c:strRef>
              <c:f>Dati!$D$1084</c:f>
              <c:strCache>
                <c:ptCount val="1"/>
                <c:pt idx="0">
                  <c:v>Noteikti nemazinās</c:v>
                </c:pt>
              </c:strCache>
            </c:strRef>
          </c:tx>
          <c:spPr>
            <a:solidFill>
              <a:schemeClr val="accent3">
                <a:lumMod val="50000"/>
              </a:schemeClr>
            </a:solidFill>
            <a:ln w="25400">
              <a:noFill/>
            </a:ln>
          </c:spPr>
          <c:invertIfNegative val="0"/>
          <c:dLbls>
            <c:spPr>
              <a:noFill/>
              <a:ln w="25400">
                <a:noFill/>
              </a:ln>
            </c:spPr>
            <c:txPr>
              <a:bodyPr/>
              <a:lstStyle/>
              <a:p>
                <a:pPr>
                  <a:defRPr sz="1200" b="1">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Dati!$B$1085:$B$1086</c:f>
              <c:strCache>
                <c:ptCount val="2"/>
                <c:pt idx="0">
                  <c:v>05.2022, n=349</c:v>
                </c:pt>
                <c:pt idx="1">
                  <c:v>07.2021, n=360</c:v>
                </c:pt>
              </c:strCache>
            </c:strRef>
          </c:cat>
          <c:val>
            <c:numRef>
              <c:f>Dati!$D$1085:$D$1086</c:f>
              <c:numCache>
                <c:formatCode>0</c:formatCode>
                <c:ptCount val="2"/>
                <c:pt idx="0">
                  <c:v>28.598533596808362</c:v>
                </c:pt>
                <c:pt idx="1">
                  <c:v>28.564739761701119</c:v>
                </c:pt>
              </c:numCache>
            </c:numRef>
          </c:val>
          <c:extLst xmlns:c16r2="http://schemas.microsoft.com/office/drawing/2015/06/chart">
            <c:ext xmlns:c16="http://schemas.microsoft.com/office/drawing/2014/chart" uri="{C3380CC4-5D6E-409C-BE32-E72D297353CC}">
              <c16:uniqueId val="{00000001-5492-45A9-9B59-31C4419B6FB9}"/>
            </c:ext>
          </c:extLst>
        </c:ser>
        <c:ser>
          <c:idx val="2"/>
          <c:order val="2"/>
          <c:tx>
            <c:strRef>
              <c:f>Dati!$E$1084</c:f>
              <c:strCache>
                <c:ptCount val="1"/>
                <c:pt idx="0">
                  <c:v>Drīzāk nemazinās</c:v>
                </c:pt>
              </c:strCache>
            </c:strRef>
          </c:tx>
          <c:spPr>
            <a:solidFill>
              <a:srgbClr val="EE7965"/>
            </a:solidFill>
            <a:ln w="25400">
              <a:noFill/>
            </a:ln>
          </c:spPr>
          <c:invertIfNegative val="0"/>
          <c:dLbls>
            <c:dLbl>
              <c:idx val="29"/>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5492-45A9-9B59-31C4419B6FB9}"/>
                </c:ext>
                <c:ext xmlns:c15="http://schemas.microsoft.com/office/drawing/2012/chart" uri="{CE6537A1-D6FC-4f65-9D91-7224C49458BB}"/>
              </c:extLst>
            </c:dLbl>
            <c:spPr>
              <a:noFill/>
              <a:ln w="25400">
                <a:noFill/>
              </a:ln>
            </c:spPr>
            <c:txPr>
              <a:bodyPr/>
              <a:lstStyle/>
              <a:p>
                <a:pPr>
                  <a:defRPr sz="1200"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Dati!$B$1085:$B$1086</c:f>
              <c:strCache>
                <c:ptCount val="2"/>
                <c:pt idx="0">
                  <c:v>05.2022, n=349</c:v>
                </c:pt>
                <c:pt idx="1">
                  <c:v>07.2021, n=360</c:v>
                </c:pt>
              </c:strCache>
            </c:strRef>
          </c:cat>
          <c:val>
            <c:numRef>
              <c:f>Dati!$E$1085:$E$1086</c:f>
              <c:numCache>
                <c:formatCode>0</c:formatCode>
                <c:ptCount val="2"/>
                <c:pt idx="0">
                  <c:v>48.659418928220568</c:v>
                </c:pt>
                <c:pt idx="1">
                  <c:v>44.814705142324456</c:v>
                </c:pt>
              </c:numCache>
            </c:numRef>
          </c:val>
          <c:extLst xmlns:c16r2="http://schemas.microsoft.com/office/drawing/2015/06/chart">
            <c:ext xmlns:c16="http://schemas.microsoft.com/office/drawing/2014/chart" uri="{C3380CC4-5D6E-409C-BE32-E72D297353CC}">
              <c16:uniqueId val="{00000003-5492-45A9-9B59-31C4419B6FB9}"/>
            </c:ext>
          </c:extLst>
        </c:ser>
        <c:ser>
          <c:idx val="3"/>
          <c:order val="3"/>
          <c:tx>
            <c:strRef>
              <c:f>Dati!$F$1084</c:f>
              <c:strCache>
                <c:ptCount val="1"/>
                <c:pt idx="0">
                  <c:v>Drīzāk mazinās</c:v>
                </c:pt>
              </c:strCache>
            </c:strRef>
          </c:tx>
          <c:spPr>
            <a:solidFill>
              <a:srgbClr val="74D880"/>
            </a:solidFill>
            <a:ln w="25400">
              <a:noFill/>
            </a:ln>
          </c:spPr>
          <c:invertIfNegative val="0"/>
          <c:dLbls>
            <c:spPr>
              <a:noFill/>
              <a:ln>
                <a:noFill/>
              </a:ln>
              <a:effectLst/>
            </c:spPr>
            <c:txPr>
              <a:bodyPr wrap="square" lIns="38100" tIns="19050" rIns="38100" bIns="19050" anchor="ctr">
                <a:spAutoFit/>
              </a:bodyPr>
              <a:lstStyle/>
              <a:p>
                <a:pPr>
                  <a:defRPr sz="12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Dati!$B$1085:$B$1086</c:f>
              <c:strCache>
                <c:ptCount val="2"/>
                <c:pt idx="0">
                  <c:v>05.2022, n=349</c:v>
                </c:pt>
                <c:pt idx="1">
                  <c:v>07.2021, n=360</c:v>
                </c:pt>
              </c:strCache>
            </c:strRef>
          </c:cat>
          <c:val>
            <c:numRef>
              <c:f>Dati!$F$1085:$F$1086</c:f>
              <c:numCache>
                <c:formatCode>0</c:formatCode>
                <c:ptCount val="2"/>
                <c:pt idx="0">
                  <c:v>9.1596311161009911</c:v>
                </c:pt>
                <c:pt idx="1">
                  <c:v>10.937098826245283</c:v>
                </c:pt>
              </c:numCache>
            </c:numRef>
          </c:val>
          <c:extLst xmlns:c16r2="http://schemas.microsoft.com/office/drawing/2015/06/chart">
            <c:ext xmlns:c16="http://schemas.microsoft.com/office/drawing/2014/chart" uri="{C3380CC4-5D6E-409C-BE32-E72D297353CC}">
              <c16:uniqueId val="{00000004-5492-45A9-9B59-31C4419B6FB9}"/>
            </c:ext>
          </c:extLst>
        </c:ser>
        <c:ser>
          <c:idx val="4"/>
          <c:order val="4"/>
          <c:tx>
            <c:strRef>
              <c:f>Dati!$G$1084</c:f>
              <c:strCache>
                <c:ptCount val="1"/>
                <c:pt idx="0">
                  <c:v>Noteikti mazinās</c:v>
                </c:pt>
              </c:strCache>
            </c:strRef>
          </c:tx>
          <c:spPr>
            <a:solidFill>
              <a:schemeClr val="accent4">
                <a:lumMod val="75000"/>
              </a:schemeClr>
            </a:solidFill>
            <a:ln w="25400">
              <a:noFill/>
            </a:ln>
          </c:spPr>
          <c:invertIfNegative val="0"/>
          <c:dLbls>
            <c:spPr>
              <a:noFill/>
              <a:ln w="25400">
                <a:noFill/>
              </a:ln>
            </c:spPr>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Dati!$B$1085:$B$1086</c:f>
              <c:strCache>
                <c:ptCount val="2"/>
                <c:pt idx="0">
                  <c:v>05.2022, n=349</c:v>
                </c:pt>
                <c:pt idx="1">
                  <c:v>07.2021, n=360</c:v>
                </c:pt>
              </c:strCache>
            </c:strRef>
          </c:cat>
          <c:val>
            <c:numRef>
              <c:f>Dati!$G$1085:$G$1086</c:f>
              <c:numCache>
                <c:formatCode>0</c:formatCode>
                <c:ptCount val="2"/>
                <c:pt idx="0">
                  <c:v>4.1729465171111322</c:v>
                </c:pt>
                <c:pt idx="1">
                  <c:v>3.5938617785634515</c:v>
                </c:pt>
              </c:numCache>
            </c:numRef>
          </c:val>
          <c:extLst xmlns:c16r2="http://schemas.microsoft.com/office/drawing/2015/06/chart">
            <c:ext xmlns:c16="http://schemas.microsoft.com/office/drawing/2014/chart" uri="{C3380CC4-5D6E-409C-BE32-E72D297353CC}">
              <c16:uniqueId val="{00000005-5492-45A9-9B59-31C4419B6FB9}"/>
            </c:ext>
          </c:extLst>
        </c:ser>
        <c:ser>
          <c:idx val="5"/>
          <c:order val="5"/>
          <c:tx>
            <c:strRef>
              <c:f>Dati!$H$1084</c:f>
              <c:strCache>
                <c:ptCount val="1"/>
                <c:pt idx="0">
                  <c:v>.</c:v>
                </c:pt>
              </c:strCache>
            </c:strRef>
          </c:tx>
          <c:spPr>
            <a:noFill/>
            <a:ln w="25400">
              <a:noFill/>
            </a:ln>
          </c:spPr>
          <c:invertIfNegative val="0"/>
          <c:cat>
            <c:strRef>
              <c:f>Dati!$B$1085:$B$1086</c:f>
              <c:strCache>
                <c:ptCount val="2"/>
                <c:pt idx="0">
                  <c:v>05.2022, n=349</c:v>
                </c:pt>
                <c:pt idx="1">
                  <c:v>07.2021, n=360</c:v>
                </c:pt>
              </c:strCache>
            </c:strRef>
          </c:cat>
          <c:val>
            <c:numRef>
              <c:f>Dati!$H$1085:$H$1086</c:f>
              <c:numCache>
                <c:formatCode>0</c:formatCode>
                <c:ptCount val="2"/>
                <c:pt idx="0">
                  <c:v>8.1983829715966099</c:v>
                </c:pt>
                <c:pt idx="1">
                  <c:v>7</c:v>
                </c:pt>
              </c:numCache>
            </c:numRef>
          </c:val>
          <c:extLst xmlns:c16r2="http://schemas.microsoft.com/office/drawing/2015/06/chart">
            <c:ext xmlns:c16="http://schemas.microsoft.com/office/drawing/2014/chart" uri="{C3380CC4-5D6E-409C-BE32-E72D297353CC}">
              <c16:uniqueId val="{00000006-5492-45A9-9B59-31C4419B6FB9}"/>
            </c:ext>
          </c:extLst>
        </c:ser>
        <c:ser>
          <c:idx val="6"/>
          <c:order val="6"/>
          <c:tx>
            <c:strRef>
              <c:f>Dati!$I$1084</c:f>
              <c:strCache>
                <c:ptCount val="1"/>
                <c:pt idx="0">
                  <c:v>Grūti pateikt</c:v>
                </c:pt>
              </c:strCache>
            </c:strRef>
          </c:tx>
          <c:spPr>
            <a:solidFill>
              <a:schemeClr val="bg1">
                <a:lumMod val="75000"/>
              </a:schemeClr>
            </a:solidFill>
            <a:ln w="3175">
              <a:noFill/>
              <a:prstDash val="solid"/>
            </a:ln>
          </c:spPr>
          <c:invertIfNegative val="0"/>
          <c:dLbls>
            <c:spPr>
              <a:noFill/>
              <a:ln w="25400">
                <a:noFill/>
              </a:ln>
            </c:spPr>
            <c:txPr>
              <a:bodyPr/>
              <a:lstStyle/>
              <a:p>
                <a:pPr>
                  <a:defRPr sz="1200"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Dati!$B$1085:$B$1086</c:f>
              <c:strCache>
                <c:ptCount val="2"/>
                <c:pt idx="0">
                  <c:v>05.2022, n=349</c:v>
                </c:pt>
                <c:pt idx="1">
                  <c:v>07.2021, n=360</c:v>
                </c:pt>
              </c:strCache>
            </c:strRef>
          </c:cat>
          <c:val>
            <c:numRef>
              <c:f>Dati!$I$1085:$I$1086</c:f>
              <c:numCache>
                <c:formatCode>0</c:formatCode>
                <c:ptCount val="2"/>
                <c:pt idx="0">
                  <c:v>9.4094698417588134</c:v>
                </c:pt>
                <c:pt idx="1">
                  <c:v>12.089594491165688</c:v>
                </c:pt>
              </c:numCache>
            </c:numRef>
          </c:val>
          <c:extLst xmlns:c16r2="http://schemas.microsoft.com/office/drawing/2015/06/chart">
            <c:ext xmlns:c16="http://schemas.microsoft.com/office/drawing/2014/chart" uri="{C3380CC4-5D6E-409C-BE32-E72D297353CC}">
              <c16:uniqueId val="{00000007-5492-45A9-9B59-31C4419B6FB9}"/>
            </c:ext>
          </c:extLst>
        </c:ser>
        <c:dLbls>
          <c:showLegendKey val="0"/>
          <c:showVal val="0"/>
          <c:showCatName val="0"/>
          <c:showSerName val="0"/>
          <c:showPercent val="0"/>
          <c:showBubbleSize val="0"/>
        </c:dLbls>
        <c:gapWidth val="15"/>
        <c:overlap val="100"/>
        <c:axId val="411583016"/>
        <c:axId val="411586936"/>
      </c:barChart>
      <c:catAx>
        <c:axId val="411583016"/>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1100"/>
            </a:pPr>
            <a:endParaRPr lang="en-US"/>
          </a:p>
        </c:txPr>
        <c:crossAx val="411586936"/>
        <c:crossesAt val="84.3"/>
        <c:auto val="1"/>
        <c:lblAlgn val="ctr"/>
        <c:lblOffset val="100"/>
        <c:tickLblSkip val="1"/>
        <c:tickMarkSkip val="1"/>
        <c:noMultiLvlLbl val="0"/>
      </c:catAx>
      <c:valAx>
        <c:axId val="411586936"/>
        <c:scaling>
          <c:orientation val="minMax"/>
          <c:max val="125"/>
          <c:min val="0"/>
        </c:scaling>
        <c:delete val="1"/>
        <c:axPos val="t"/>
        <c:numFmt formatCode="0" sourceLinked="1"/>
        <c:majorTickMark val="out"/>
        <c:minorTickMark val="none"/>
        <c:tickLblPos val="nextTo"/>
        <c:crossAx val="411583016"/>
        <c:crosses val="autoZero"/>
        <c:crossBetween val="between"/>
      </c:valAx>
      <c:spPr>
        <a:noFill/>
        <a:ln w="3175">
          <a:noFill/>
          <a:prstDash val="solid"/>
        </a:ln>
      </c:spPr>
    </c:plotArea>
    <c:plotVisOnly val="1"/>
    <c:dispBlanksAs val="gap"/>
    <c:showDLblsOverMax val="0"/>
  </c:chart>
  <c:spPr>
    <a:noFill/>
    <a:ln w="9525">
      <a:noFill/>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a:pPr>
            <a:r>
              <a:rPr lang="lv-LV" sz="900"/>
              <a:t>%</a:t>
            </a:r>
          </a:p>
        </c:rich>
      </c:tx>
      <c:layout>
        <c:manualLayout>
          <c:xMode val="edge"/>
          <c:yMode val="edge"/>
          <c:x val="0.9614881352827287"/>
          <c:y val="0.10727619791327737"/>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24675678085556421"/>
          <c:y val="0.1146450908512469"/>
          <c:w val="0.75324321914443582"/>
          <c:h val="0.86817928750641693"/>
        </c:manualLayout>
      </c:layout>
      <c:barChart>
        <c:barDir val="bar"/>
        <c:grouping val="stacked"/>
        <c:varyColors val="0"/>
        <c:ser>
          <c:idx val="0"/>
          <c:order val="0"/>
          <c:tx>
            <c:strRef>
              <c:f>Dati!$C$21</c:f>
              <c:strCache>
                <c:ptCount val="1"/>
                <c:pt idx="0">
                  <c:v>.</c:v>
                </c:pt>
              </c:strCache>
            </c:strRef>
          </c:tx>
          <c:spPr>
            <a:noFill/>
            <a:ln w="25400">
              <a:noFill/>
            </a:ln>
          </c:spPr>
          <c:invertIfNegative val="0"/>
          <c:dLbls>
            <c:delete val="1"/>
          </c:dLbls>
          <c:cat>
            <c:strRef>
              <c:f>Dati!$B$22:$B$59</c:f>
              <c:strCache>
                <c:ptCount val="38"/>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SMĒĶĒŠANA</c:v>
                </c:pt>
                <c:pt idx="35">
                  <c:v>Smēķē, n=260</c:v>
                </c:pt>
                <c:pt idx="36">
                  <c:v>Bijušais smēķētājs/-a, n=89</c:v>
                </c:pt>
                <c:pt idx="37">
                  <c:v>Nesmēķē, n=660</c:v>
                </c:pt>
              </c:strCache>
            </c:strRef>
          </c:cat>
          <c:val>
            <c:numRef>
              <c:f>Dati!$C$22:$C$59</c:f>
              <c:numCache>
                <c:formatCode>General</c:formatCode>
                <c:ptCount val="38"/>
                <c:pt idx="0" formatCode="0">
                  <c:v>5</c:v>
                </c:pt>
                <c:pt idx="2" formatCode="0">
                  <c:v>5</c:v>
                </c:pt>
                <c:pt idx="3" formatCode="0">
                  <c:v>5</c:v>
                </c:pt>
                <c:pt idx="5" formatCode="0">
                  <c:v>5</c:v>
                </c:pt>
                <c:pt idx="6" formatCode="0">
                  <c:v>5</c:v>
                </c:pt>
                <c:pt idx="7" formatCode="0">
                  <c:v>5</c:v>
                </c:pt>
                <c:pt idx="8" formatCode="0">
                  <c:v>5</c:v>
                </c:pt>
                <c:pt idx="9" formatCode="0">
                  <c:v>5</c:v>
                </c:pt>
                <c:pt idx="10" formatCode="0">
                  <c:v>5</c:v>
                </c:pt>
                <c:pt idx="12" formatCode="0">
                  <c:v>5</c:v>
                </c:pt>
                <c:pt idx="13" formatCode="0">
                  <c:v>5</c:v>
                </c:pt>
                <c:pt idx="15" formatCode="0">
                  <c:v>5</c:v>
                </c:pt>
                <c:pt idx="16" formatCode="0">
                  <c:v>5</c:v>
                </c:pt>
                <c:pt idx="17" formatCode="0">
                  <c:v>5</c:v>
                </c:pt>
                <c:pt idx="19" formatCode="0">
                  <c:v>5</c:v>
                </c:pt>
                <c:pt idx="20" formatCode="0">
                  <c:v>5</c:v>
                </c:pt>
                <c:pt idx="21" formatCode="0">
                  <c:v>5</c:v>
                </c:pt>
                <c:pt idx="22" formatCode="0">
                  <c:v>5</c:v>
                </c:pt>
                <c:pt idx="23" formatCode="0">
                  <c:v>5</c:v>
                </c:pt>
                <c:pt idx="25" formatCode="0">
                  <c:v>5</c:v>
                </c:pt>
                <c:pt idx="26" formatCode="0">
                  <c:v>5</c:v>
                </c:pt>
                <c:pt idx="27" formatCode="0">
                  <c:v>5</c:v>
                </c:pt>
                <c:pt idx="28" formatCode="0">
                  <c:v>5</c:v>
                </c:pt>
                <c:pt idx="29" formatCode="0">
                  <c:v>5</c:v>
                </c:pt>
                <c:pt idx="31" formatCode="0">
                  <c:v>5</c:v>
                </c:pt>
                <c:pt idx="32" formatCode="0">
                  <c:v>5</c:v>
                </c:pt>
                <c:pt idx="33" formatCode="0">
                  <c:v>5</c:v>
                </c:pt>
                <c:pt idx="35" formatCode="0">
                  <c:v>5</c:v>
                </c:pt>
                <c:pt idx="36" formatCode="0">
                  <c:v>5</c:v>
                </c:pt>
                <c:pt idx="37" formatCode="0">
                  <c:v>5</c:v>
                </c:pt>
              </c:numCache>
            </c:numRef>
          </c:val>
          <c:extLst xmlns:c16r2="http://schemas.microsoft.com/office/drawing/2015/06/chart">
            <c:ext xmlns:c16="http://schemas.microsoft.com/office/drawing/2014/chart" uri="{C3380CC4-5D6E-409C-BE32-E72D297353CC}">
              <c16:uniqueId val="{00000000-CD9B-40E4-9F88-6C24EC631BC2}"/>
            </c:ext>
          </c:extLst>
        </c:ser>
        <c:ser>
          <c:idx val="1"/>
          <c:order val="1"/>
          <c:tx>
            <c:strRef>
              <c:f>Dati!$D$21</c:f>
              <c:strCache>
                <c:ptCount val="1"/>
                <c:pt idx="0">
                  <c:v>Ir pirkuši cigaretes vai citus tabakas un nikotīna izstrādājumus*</c:v>
                </c:pt>
              </c:strCache>
            </c:strRef>
          </c:tx>
          <c:spPr>
            <a:solidFill>
              <a:schemeClr val="accent3">
                <a:lumMod val="50000"/>
              </a:schemeClr>
            </a:solidFill>
            <a:ln w="25400">
              <a:noFill/>
            </a:ln>
          </c:spPr>
          <c:invertIfNegative val="0"/>
          <c:dLbls>
            <c:dLbl>
              <c:idx val="29"/>
              <c:layout/>
              <c:spPr>
                <a:noFill/>
                <a:ln w="25400">
                  <a:noFill/>
                </a:ln>
              </c:spPr>
              <c:txPr>
                <a:bodyPr/>
                <a:lstStyle/>
                <a:p>
                  <a:pPr>
                    <a:defRPr sz="900" b="1">
                      <a:solidFill>
                        <a:sysClr val="windowText" lastClr="000000"/>
                      </a:solidFill>
                    </a:defRPr>
                  </a:pPr>
                  <a:endParaRPr lang="en-US"/>
                </a:p>
              </c:txPr>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CD9B-40E4-9F88-6C24EC631BC2}"/>
                </c:ext>
                <c:ext xmlns:c15="http://schemas.microsoft.com/office/drawing/2012/chart" uri="{CE6537A1-D6FC-4f65-9D91-7224C49458BB}">
                  <c15:layout/>
                </c:ext>
              </c:extLst>
            </c:dLbl>
            <c:dLbl>
              <c:idx val="36"/>
              <c:layout/>
              <c:spPr>
                <a:noFill/>
                <a:ln w="25400">
                  <a:noFill/>
                </a:ln>
              </c:spPr>
              <c:txPr>
                <a:bodyPr/>
                <a:lstStyle/>
                <a:p>
                  <a:pPr>
                    <a:defRPr sz="900" b="1">
                      <a:solidFill>
                        <a:sysClr val="windowText" lastClr="000000"/>
                      </a:solidFill>
                    </a:defRPr>
                  </a:pPr>
                  <a:endParaRPr lang="en-US"/>
                </a:p>
              </c:txPr>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CD9B-40E4-9F88-6C24EC631BC2}"/>
                </c:ext>
                <c:ext xmlns:c15="http://schemas.microsoft.com/office/drawing/2012/chart" uri="{CE6537A1-D6FC-4f65-9D91-7224C49458BB}">
                  <c15:layout>
                    <c:manualLayout>
                      <c:w val="2.5202559636513005E-2"/>
                      <c:h val="2.8129693492880015E-2"/>
                    </c:manualLayout>
                  </c15:layout>
                </c:ext>
              </c:extLst>
            </c:dLbl>
            <c:dLbl>
              <c:idx val="37"/>
              <c:layout/>
              <c:spPr>
                <a:noFill/>
                <a:ln w="25400">
                  <a:noFill/>
                </a:ln>
              </c:spPr>
              <c:txPr>
                <a:bodyPr/>
                <a:lstStyle/>
                <a:p>
                  <a:pPr>
                    <a:defRPr sz="900" b="1">
                      <a:solidFill>
                        <a:sysClr val="windowText" lastClr="000000"/>
                      </a:solidFill>
                    </a:defRPr>
                  </a:pPr>
                  <a:endParaRPr lang="en-US"/>
                </a:p>
              </c:txPr>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CD9B-40E4-9F88-6C24EC631BC2}"/>
                </c:ext>
                <c:ext xmlns:c15="http://schemas.microsoft.com/office/drawing/2012/chart" uri="{CE6537A1-D6FC-4f65-9D91-7224C49458BB}">
                  <c15:layout>
                    <c:manualLayout>
                      <c:w val="2.5202559636513005E-2"/>
                      <c:h val="3.040831672360533E-2"/>
                    </c:manualLayout>
                  </c15:layout>
                </c:ext>
              </c:extLst>
            </c:dLbl>
            <c:spPr>
              <a:noFill/>
              <a:ln w="25400">
                <a:noFill/>
              </a:ln>
            </c:spPr>
            <c:txPr>
              <a:bodyPr/>
              <a:lstStyle/>
              <a:p>
                <a:pPr>
                  <a:defRPr sz="9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Dati!$B$22:$B$59</c:f>
              <c:strCache>
                <c:ptCount val="38"/>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SMĒĶĒŠANA</c:v>
                </c:pt>
                <c:pt idx="35">
                  <c:v>Smēķē, n=260</c:v>
                </c:pt>
                <c:pt idx="36">
                  <c:v>Bijušais smēķētājs/-a, n=89</c:v>
                </c:pt>
                <c:pt idx="37">
                  <c:v>Nesmēķē, n=660</c:v>
                </c:pt>
              </c:strCache>
            </c:strRef>
          </c:cat>
          <c:val>
            <c:numRef>
              <c:f>Dati!$D$22:$D$59</c:f>
              <c:numCache>
                <c:formatCode>General</c:formatCode>
                <c:ptCount val="38"/>
                <c:pt idx="0" formatCode="###0">
                  <c:v>7.2546299127097971</c:v>
                </c:pt>
                <c:pt idx="2" formatCode="###0">
                  <c:v>9.5962436118300847</c:v>
                </c:pt>
                <c:pt idx="3" formatCode="###0">
                  <c:v>5.0625717108370765</c:v>
                </c:pt>
                <c:pt idx="5" formatCode="###0">
                  <c:v>10.152636920588151</c:v>
                </c:pt>
                <c:pt idx="6" formatCode="###0">
                  <c:v>9.6362541275962013</c:v>
                </c:pt>
                <c:pt idx="7" formatCode="###0">
                  <c:v>6.9293618289584655</c:v>
                </c:pt>
                <c:pt idx="8" formatCode="###0">
                  <c:v>8.3632605409880618</c:v>
                </c:pt>
                <c:pt idx="9" formatCode="###0">
                  <c:v>6.1409061234139815</c:v>
                </c:pt>
                <c:pt idx="10" formatCode="###0">
                  <c:v>3.6790021194304701</c:v>
                </c:pt>
                <c:pt idx="12" formatCode="###0">
                  <c:v>6.3753987788436444</c:v>
                </c:pt>
                <c:pt idx="13" formatCode="###0">
                  <c:v>8.9550128312800492</c:v>
                </c:pt>
                <c:pt idx="15" formatCode="###0">
                  <c:v>11.091528258326106</c:v>
                </c:pt>
                <c:pt idx="16" formatCode="###0">
                  <c:v>8.2686315397409373</c:v>
                </c:pt>
                <c:pt idx="17" formatCode="###0">
                  <c:v>3.3241961251108774</c:v>
                </c:pt>
                <c:pt idx="19" formatCode="###0">
                  <c:v>6.5480442699672361</c:v>
                </c:pt>
                <c:pt idx="20" formatCode="###0">
                  <c:v>6.3155458340388417</c:v>
                </c:pt>
                <c:pt idx="21" formatCode="###0">
                  <c:v>7.4677740400554642</c:v>
                </c:pt>
                <c:pt idx="22" formatCode="###0">
                  <c:v>6.3572565084399741</c:v>
                </c:pt>
                <c:pt idx="23" formatCode="###0">
                  <c:v>10.019878707189966</c:v>
                </c:pt>
                <c:pt idx="25" formatCode="###0">
                  <c:v>9.3803387879908779</c:v>
                </c:pt>
                <c:pt idx="26" formatCode="###0">
                  <c:v>10.031192279669241</c:v>
                </c:pt>
                <c:pt idx="27" formatCode="###0">
                  <c:v>5.5524209522457264</c:v>
                </c:pt>
                <c:pt idx="28" formatCode="###0">
                  <c:v>3.8544061055894012</c:v>
                </c:pt>
                <c:pt idx="29" formatCode="###0">
                  <c:v>2.2928492482857017</c:v>
                </c:pt>
                <c:pt idx="31" formatCode="###0">
                  <c:v>9.3803387879908779</c:v>
                </c:pt>
                <c:pt idx="32" formatCode="###0">
                  <c:v>7.3858832692235108</c:v>
                </c:pt>
                <c:pt idx="33" formatCode="###0">
                  <c:v>4.8743576698866562</c:v>
                </c:pt>
                <c:pt idx="35" formatCode="###0">
                  <c:v>22.62493485524714</c:v>
                </c:pt>
                <c:pt idx="36" formatCode="###0">
                  <c:v>2.2180107324983753</c:v>
                </c:pt>
                <c:pt idx="37" formatCode="###0">
                  <c:v>1.8068725934648304</c:v>
                </c:pt>
              </c:numCache>
            </c:numRef>
          </c:val>
          <c:extLst xmlns:c16r2="http://schemas.microsoft.com/office/drawing/2015/06/chart">
            <c:ext xmlns:c16="http://schemas.microsoft.com/office/drawing/2014/chart" uri="{C3380CC4-5D6E-409C-BE32-E72D297353CC}">
              <c16:uniqueId val="{00000004-CD9B-40E4-9F88-6C24EC631BC2}"/>
            </c:ext>
          </c:extLst>
        </c:ser>
        <c:ser>
          <c:idx val="2"/>
          <c:order val="2"/>
          <c:tx>
            <c:strRef>
              <c:f>Dati!$E$21</c:f>
              <c:strCache>
                <c:ptCount val="1"/>
                <c:pt idx="0">
                  <c:v>.</c:v>
                </c:pt>
              </c:strCache>
            </c:strRef>
          </c:tx>
          <c:spPr>
            <a:noFill/>
            <a:ln w="25400">
              <a:noFill/>
            </a:ln>
          </c:spPr>
          <c:invertIfNegative val="0"/>
          <c:dLbls>
            <c:delete val="1"/>
          </c:dLbls>
          <c:cat>
            <c:strRef>
              <c:f>Dati!$B$22:$B$59</c:f>
              <c:strCache>
                <c:ptCount val="38"/>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SMĒĶĒŠANA</c:v>
                </c:pt>
                <c:pt idx="35">
                  <c:v>Smēķē, n=260</c:v>
                </c:pt>
                <c:pt idx="36">
                  <c:v>Bijušais smēķētājs/-a, n=89</c:v>
                </c:pt>
                <c:pt idx="37">
                  <c:v>Nesmēķē, n=660</c:v>
                </c:pt>
              </c:strCache>
            </c:strRef>
          </c:cat>
          <c:val>
            <c:numRef>
              <c:f>Dati!$E$22:$E$59</c:f>
              <c:numCache>
                <c:formatCode>General</c:formatCode>
                <c:ptCount val="38"/>
                <c:pt idx="0" formatCode="###0">
                  <c:v>22.370304942537345</c:v>
                </c:pt>
                <c:pt idx="2" formatCode="###0">
                  <c:v>20.028691243417057</c:v>
                </c:pt>
                <c:pt idx="3" formatCode="###0">
                  <c:v>24.562363144410064</c:v>
                </c:pt>
                <c:pt idx="5" formatCode="###0">
                  <c:v>19.47229793465899</c:v>
                </c:pt>
                <c:pt idx="6" formatCode="###0">
                  <c:v>19.988680727650937</c:v>
                </c:pt>
                <c:pt idx="7" formatCode="###0">
                  <c:v>22.695573026288674</c:v>
                </c:pt>
                <c:pt idx="8" formatCode="###0">
                  <c:v>21.261674314259078</c:v>
                </c:pt>
                <c:pt idx="9" formatCode="###0">
                  <c:v>23.48402873183316</c:v>
                </c:pt>
                <c:pt idx="10" formatCode="###0">
                  <c:v>25.945932735816669</c:v>
                </c:pt>
                <c:pt idx="12" formatCode="###0">
                  <c:v>23.249536076403494</c:v>
                </c:pt>
                <c:pt idx="13" formatCode="###0">
                  <c:v>20.669922023967089</c:v>
                </c:pt>
                <c:pt idx="15" formatCode="###0">
                  <c:v>18.533406596921033</c:v>
                </c:pt>
                <c:pt idx="16" formatCode="###0">
                  <c:v>21.356303315506203</c:v>
                </c:pt>
                <c:pt idx="17" formatCode="###0">
                  <c:v>26.300738730136263</c:v>
                </c:pt>
                <c:pt idx="19" formatCode="###0">
                  <c:v>23.076890585279905</c:v>
                </c:pt>
                <c:pt idx="20" formatCode="###0">
                  <c:v>23.309389021208297</c:v>
                </c:pt>
                <c:pt idx="21" formatCode="###0">
                  <c:v>22.157160815191677</c:v>
                </c:pt>
                <c:pt idx="22" formatCode="###0">
                  <c:v>23.267678346807166</c:v>
                </c:pt>
                <c:pt idx="23" formatCode="###0">
                  <c:v>19.605056148057173</c:v>
                </c:pt>
                <c:pt idx="25" formatCode="###0">
                  <c:v>20.244596067256261</c:v>
                </c:pt>
                <c:pt idx="26" formatCode="###0">
                  <c:v>19.593742575577899</c:v>
                </c:pt>
                <c:pt idx="27" formatCode="###0">
                  <c:v>24.072513903001415</c:v>
                </c:pt>
                <c:pt idx="28" formatCode="###0">
                  <c:v>25.770528749657739</c:v>
                </c:pt>
                <c:pt idx="29" formatCode="###0">
                  <c:v>27.332085606961439</c:v>
                </c:pt>
                <c:pt idx="31" formatCode="###0">
                  <c:v>20.244596067256261</c:v>
                </c:pt>
                <c:pt idx="32" formatCode="###0">
                  <c:v>22.239051586023628</c:v>
                </c:pt>
                <c:pt idx="33" formatCode="###0">
                  <c:v>24.750577185360484</c:v>
                </c:pt>
                <c:pt idx="35" formatCode="###0">
                  <c:v>7</c:v>
                </c:pt>
                <c:pt idx="36" formatCode="###0">
                  <c:v>27.406924122748766</c:v>
                </c:pt>
                <c:pt idx="37" formatCode="###0">
                  <c:v>27.818062261782309</c:v>
                </c:pt>
              </c:numCache>
            </c:numRef>
          </c:val>
          <c:extLst xmlns:c16r2="http://schemas.microsoft.com/office/drawing/2015/06/chart">
            <c:ext xmlns:c16="http://schemas.microsoft.com/office/drawing/2014/chart" uri="{C3380CC4-5D6E-409C-BE32-E72D297353CC}">
              <c16:uniqueId val="{00000005-CD9B-40E4-9F88-6C24EC631BC2}"/>
            </c:ext>
          </c:extLst>
        </c:ser>
        <c:ser>
          <c:idx val="3"/>
          <c:order val="3"/>
          <c:tx>
            <c:strRef>
              <c:f>Dati!$F$21</c:f>
              <c:strCache>
                <c:ptCount val="1"/>
                <c:pt idx="0">
                  <c:v>Draugi vai paziņas ir pirkuši cigaretes vai citus tabakas un nikotīna izstrādājumus**</c:v>
                </c:pt>
              </c:strCache>
            </c:strRef>
          </c:tx>
          <c:spPr>
            <a:solidFill>
              <a:srgbClr val="C00000"/>
            </a:solidFill>
            <a:ln w="25400">
              <a:noFill/>
            </a:ln>
          </c:spPr>
          <c:invertIfNegative val="0"/>
          <c:dLbls>
            <c:spPr>
              <a:noFill/>
              <a:ln w="25400">
                <a:noFill/>
              </a:ln>
            </c:spPr>
            <c:txPr>
              <a:bodyPr/>
              <a:lstStyle/>
              <a:p>
                <a:pPr>
                  <a:defRPr sz="9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Dati!$B$22:$B$59</c:f>
              <c:strCache>
                <c:ptCount val="38"/>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SMĒĶĒŠANA</c:v>
                </c:pt>
                <c:pt idx="35">
                  <c:v>Smēķē, n=260</c:v>
                </c:pt>
                <c:pt idx="36">
                  <c:v>Bijušais smēķētājs/-a, n=89</c:v>
                </c:pt>
                <c:pt idx="37">
                  <c:v>Nesmēķē, n=660</c:v>
                </c:pt>
              </c:strCache>
            </c:strRef>
          </c:cat>
          <c:val>
            <c:numRef>
              <c:f>Dati!$F$22:$F$59</c:f>
              <c:numCache>
                <c:formatCode>General</c:formatCode>
                <c:ptCount val="38"/>
                <c:pt idx="0" formatCode="###0">
                  <c:v>8.556979763413457</c:v>
                </c:pt>
                <c:pt idx="2" formatCode="###0">
                  <c:v>10.85391762026868</c:v>
                </c:pt>
                <c:pt idx="3" formatCode="###0">
                  <c:v>6.4067440220514005</c:v>
                </c:pt>
                <c:pt idx="5" formatCode="###0">
                  <c:v>16.23584855582537</c:v>
                </c:pt>
                <c:pt idx="6" formatCode="###0">
                  <c:v>6.3665709263859727</c:v>
                </c:pt>
                <c:pt idx="7" formatCode="###0">
                  <c:v>10.756655453041599</c:v>
                </c:pt>
                <c:pt idx="8" formatCode="###0">
                  <c:v>9.7305740453954694</c:v>
                </c:pt>
                <c:pt idx="9" formatCode="###0">
                  <c:v>9.1082988312813349</c:v>
                </c:pt>
                <c:pt idx="10" formatCode="###0">
                  <c:v>2.6675106358731804</c:v>
                </c:pt>
                <c:pt idx="12" formatCode="###0">
                  <c:v>9.3364204558308543</c:v>
                </c:pt>
                <c:pt idx="13" formatCode="###0">
                  <c:v>6.7069013935755724</c:v>
                </c:pt>
                <c:pt idx="15" formatCode="###0">
                  <c:v>11.399785775921128</c:v>
                </c:pt>
                <c:pt idx="16" formatCode="###0">
                  <c:v>8.7264898912600515</c:v>
                </c:pt>
                <c:pt idx="17" formatCode="###0">
                  <c:v>7.0922415666852627</c:v>
                </c:pt>
                <c:pt idx="19" formatCode="###0">
                  <c:v>7.4863636622191638</c:v>
                </c:pt>
                <c:pt idx="20" formatCode="###0">
                  <c:v>7.5498608627467325</c:v>
                </c:pt>
                <c:pt idx="21" formatCode="###0">
                  <c:v>6.3190069502994026</c:v>
                </c:pt>
                <c:pt idx="22" formatCode="###0">
                  <c:v>8.6159081931664829</c:v>
                </c:pt>
                <c:pt idx="23" formatCode="###0">
                  <c:v>10.107252657147363</c:v>
                </c:pt>
                <c:pt idx="25" formatCode="###0">
                  <c:v>9.7639645390183691</c:v>
                </c:pt>
                <c:pt idx="26" formatCode="###0">
                  <c:v>8.3373785932907278</c:v>
                </c:pt>
                <c:pt idx="27" formatCode="###0">
                  <c:v>6.3276231040350801</c:v>
                </c:pt>
                <c:pt idx="28" formatCode="###0">
                  <c:v>8.8647008460410586</c:v>
                </c:pt>
                <c:pt idx="29" formatCode="###0">
                  <c:v>7.6990618663937074</c:v>
                </c:pt>
                <c:pt idx="31" formatCode="###0">
                  <c:v>9.7639645390183691</c:v>
                </c:pt>
                <c:pt idx="32" formatCode="###0">
                  <c:v>5.8077939360327324</c:v>
                </c:pt>
                <c:pt idx="33" formatCode="###0">
                  <c:v>10.365083591738674</c:v>
                </c:pt>
                <c:pt idx="35" formatCode="###0">
                  <c:v>11.188769804075237</c:v>
                </c:pt>
                <c:pt idx="36" formatCode="###0">
                  <c:v>10.183636632340272</c:v>
                </c:pt>
                <c:pt idx="37" formatCode="###0">
                  <c:v>7.2998227393192332</c:v>
                </c:pt>
              </c:numCache>
            </c:numRef>
          </c:val>
          <c:extLst xmlns:c16r2="http://schemas.microsoft.com/office/drawing/2015/06/chart">
            <c:ext xmlns:c16="http://schemas.microsoft.com/office/drawing/2014/chart" uri="{C3380CC4-5D6E-409C-BE32-E72D297353CC}">
              <c16:uniqueId val="{00000006-CD9B-40E4-9F88-6C24EC631BC2}"/>
            </c:ext>
          </c:extLst>
        </c:ser>
        <c:ser>
          <c:idx val="4"/>
          <c:order val="4"/>
          <c:tx>
            <c:strRef>
              <c:f>Dati!$G$21</c:f>
              <c:strCache>
                <c:ptCount val="1"/>
                <c:pt idx="0">
                  <c:v>.</c:v>
                </c:pt>
              </c:strCache>
            </c:strRef>
          </c:tx>
          <c:spPr>
            <a:noFill/>
            <a:ln w="25400">
              <a:noFill/>
            </a:ln>
          </c:spPr>
          <c:invertIfNegative val="0"/>
          <c:dLbls>
            <c:delete val="1"/>
          </c:dLbls>
          <c:cat>
            <c:strRef>
              <c:f>Dati!$B$22:$B$59</c:f>
              <c:strCache>
                <c:ptCount val="38"/>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SMĒĶĒŠANA</c:v>
                </c:pt>
                <c:pt idx="35">
                  <c:v>Smēķē, n=260</c:v>
                </c:pt>
                <c:pt idx="36">
                  <c:v>Bijušais smēķētājs/-a, n=89</c:v>
                </c:pt>
                <c:pt idx="37">
                  <c:v>Nesmēķē, n=660</c:v>
                </c:pt>
              </c:strCache>
            </c:strRef>
          </c:cat>
          <c:val>
            <c:numRef>
              <c:f>Dati!$G$22:$G$59</c:f>
              <c:numCache>
                <c:formatCode>General</c:formatCode>
                <c:ptCount val="38"/>
                <c:pt idx="0" formatCode="###0">
                  <c:v>14.678868792411913</c:v>
                </c:pt>
                <c:pt idx="2" formatCode="###0">
                  <c:v>12.38193093555669</c:v>
                </c:pt>
                <c:pt idx="3" formatCode="###0">
                  <c:v>16.829104533773972</c:v>
                </c:pt>
                <c:pt idx="5" formatCode="###0">
                  <c:v>7</c:v>
                </c:pt>
                <c:pt idx="6" formatCode="###0">
                  <c:v>16.869277629439399</c:v>
                </c:pt>
                <c:pt idx="7" formatCode="###0">
                  <c:v>12.479193102783771</c:v>
                </c:pt>
                <c:pt idx="8" formatCode="###0">
                  <c:v>13.505274510429901</c:v>
                </c:pt>
                <c:pt idx="9" formatCode="###0">
                  <c:v>14.127549724544036</c:v>
                </c:pt>
                <c:pt idx="10" formatCode="###0">
                  <c:v>20.568337919952192</c:v>
                </c:pt>
                <c:pt idx="12" formatCode="###0">
                  <c:v>13.899428099994516</c:v>
                </c:pt>
                <c:pt idx="13" formatCode="###0">
                  <c:v>16.5289471622498</c:v>
                </c:pt>
                <c:pt idx="15" formatCode="###0">
                  <c:v>11.836062779904243</c:v>
                </c:pt>
                <c:pt idx="16" formatCode="###0">
                  <c:v>14.509358664565319</c:v>
                </c:pt>
                <c:pt idx="17" formatCode="###0">
                  <c:v>16.143606989140107</c:v>
                </c:pt>
                <c:pt idx="19" formatCode="###0">
                  <c:v>15.749484893606207</c:v>
                </c:pt>
                <c:pt idx="20" formatCode="###0">
                  <c:v>15.685987693078637</c:v>
                </c:pt>
                <c:pt idx="21" formatCode="###0">
                  <c:v>16.916841605525967</c:v>
                </c:pt>
                <c:pt idx="22" formatCode="###0">
                  <c:v>14.619940362658888</c:v>
                </c:pt>
                <c:pt idx="23" formatCode="###0">
                  <c:v>13.128595898678007</c:v>
                </c:pt>
                <c:pt idx="25" formatCode="###0">
                  <c:v>13.471884016807001</c:v>
                </c:pt>
                <c:pt idx="26" formatCode="###0">
                  <c:v>14.898469962534643</c:v>
                </c:pt>
                <c:pt idx="27" formatCode="###0">
                  <c:v>16.90822545179029</c:v>
                </c:pt>
                <c:pt idx="28" formatCode="###0">
                  <c:v>14.371147709784312</c:v>
                </c:pt>
                <c:pt idx="29" formatCode="###0">
                  <c:v>15.536786689431663</c:v>
                </c:pt>
                <c:pt idx="31" formatCode="###0">
                  <c:v>13.471884016807001</c:v>
                </c:pt>
                <c:pt idx="32" formatCode="###0">
                  <c:v>17.42805461979264</c:v>
                </c:pt>
                <c:pt idx="33" formatCode="###0">
                  <c:v>12.870764964086696</c:v>
                </c:pt>
                <c:pt idx="35" formatCode="###0">
                  <c:v>12.047078751750133</c:v>
                </c:pt>
                <c:pt idx="36" formatCode="###0">
                  <c:v>13.052211923485098</c:v>
                </c:pt>
                <c:pt idx="37" formatCode="###0">
                  <c:v>15.936025816506138</c:v>
                </c:pt>
              </c:numCache>
            </c:numRef>
          </c:val>
          <c:extLst xmlns:c16r2="http://schemas.microsoft.com/office/drawing/2015/06/chart">
            <c:ext xmlns:c16="http://schemas.microsoft.com/office/drawing/2014/chart" uri="{C3380CC4-5D6E-409C-BE32-E72D297353CC}">
              <c16:uniqueId val="{00000007-CD9B-40E4-9F88-6C24EC631BC2}"/>
            </c:ext>
          </c:extLst>
        </c:ser>
        <c:ser>
          <c:idx val="5"/>
          <c:order val="5"/>
          <c:tx>
            <c:strRef>
              <c:f>Dati!$H$21</c:f>
              <c:strCache>
                <c:ptCount val="1"/>
                <c:pt idx="0">
                  <c:v>Draugi vai paziņas ir pirkuši degvielu***</c:v>
                </c:pt>
              </c:strCache>
            </c:strRef>
          </c:tx>
          <c:spPr>
            <a:solidFill>
              <a:schemeClr val="accent3">
                <a:lumMod val="60000"/>
                <a:lumOff val="40000"/>
              </a:schemeClr>
            </a:solidFill>
            <a:ln w="25400">
              <a:noFill/>
            </a:ln>
          </c:spPr>
          <c:invertIfNegative val="0"/>
          <c:dLbls>
            <c:dLbl>
              <c:idx val="5"/>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CD9B-40E4-9F88-6C24EC631BC2}"/>
                </c:ext>
                <c:ext xmlns:c15="http://schemas.microsoft.com/office/drawing/2012/chart" uri="{CE6537A1-D6FC-4f65-9D91-7224C49458BB}">
                  <c15:layout/>
                </c:ext>
              </c:extLst>
            </c:dLbl>
            <c:dLbl>
              <c:idx val="17"/>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CD9B-40E4-9F88-6C24EC631BC2}"/>
                </c:ext>
                <c:ext xmlns:c15="http://schemas.microsoft.com/office/drawing/2012/chart" uri="{CE6537A1-D6FC-4f65-9D91-7224C49458BB}">
                  <c15:layout/>
                </c:ext>
              </c:extLst>
            </c:dLbl>
            <c:dLbl>
              <c:idx val="19"/>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CD9B-40E4-9F88-6C24EC631BC2}"/>
                </c:ext>
                <c:ext xmlns:c15="http://schemas.microsoft.com/office/drawing/2012/chart" uri="{CE6537A1-D6FC-4f65-9D91-7224C49458BB}">
                  <c15:layout/>
                </c:ext>
              </c:extLst>
            </c:dLbl>
            <c:dLbl>
              <c:idx val="20"/>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CD9B-40E4-9F88-6C24EC631BC2}"/>
                </c:ext>
                <c:ext xmlns:c15="http://schemas.microsoft.com/office/drawing/2012/chart" uri="{CE6537A1-D6FC-4f65-9D91-7224C49458BB}">
                  <c15:layout/>
                </c:ext>
              </c:extLst>
            </c:dLbl>
            <c:dLbl>
              <c:idx val="27"/>
              <c:layout>
                <c:manualLayout>
                  <c:x val="1.13691209235308E-2"/>
                  <c:y val="1.3559545090188932E-16"/>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CD9B-40E4-9F88-6C24EC631BC2}"/>
                </c:ext>
                <c:ext xmlns:c15="http://schemas.microsoft.com/office/drawing/2012/chart" uri="{CE6537A1-D6FC-4f65-9D91-7224C49458BB}">
                  <c15:layout/>
                </c:ext>
              </c:extLst>
            </c:dLbl>
            <c:spPr>
              <a:noFill/>
              <a:ln w="25400">
                <a:noFill/>
              </a:ln>
            </c:spPr>
            <c:txPr>
              <a:bodyPr/>
              <a:lstStyle/>
              <a:p>
                <a:pPr>
                  <a:defRPr sz="900" b="1">
                    <a:solidFill>
                      <a:sysClr val="windowText" lastClr="000000"/>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Dati!$B$22:$B$59</c:f>
              <c:strCache>
                <c:ptCount val="38"/>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SMĒĶĒŠANA</c:v>
                </c:pt>
                <c:pt idx="35">
                  <c:v>Smēķē, n=260</c:v>
                </c:pt>
                <c:pt idx="36">
                  <c:v>Bijušais smēķētājs/-a, n=89</c:v>
                </c:pt>
                <c:pt idx="37">
                  <c:v>Nesmēķē, n=660</c:v>
                </c:pt>
              </c:strCache>
            </c:strRef>
          </c:cat>
          <c:val>
            <c:numRef>
              <c:f>Dati!$H$22:$H$59</c:f>
              <c:numCache>
                <c:formatCode>General</c:formatCode>
                <c:ptCount val="38"/>
                <c:pt idx="0" formatCode="###0">
                  <c:v>4.1818883094536545</c:v>
                </c:pt>
                <c:pt idx="2" formatCode="###0">
                  <c:v>4.5120351442759654</c:v>
                </c:pt>
                <c:pt idx="3" formatCode="###0">
                  <c:v>3.8728274778713736</c:v>
                </c:pt>
                <c:pt idx="5" formatCode="###0">
                  <c:v>6.8599048426136342</c:v>
                </c:pt>
                <c:pt idx="6" formatCode="###0">
                  <c:v>3.1841871103857753</c:v>
                </c:pt>
                <c:pt idx="7" formatCode="###0">
                  <c:v>6.2657121874943114</c:v>
                </c:pt>
                <c:pt idx="8" formatCode="###0">
                  <c:v>3.6427781290457699</c:v>
                </c:pt>
                <c:pt idx="9" formatCode="###0">
                  <c:v>3.1407255804520551</c:v>
                </c:pt>
                <c:pt idx="10" formatCode="###0">
                  <c:v>3.1169778566070412</c:v>
                </c:pt>
                <c:pt idx="12" formatCode="###0">
                  <c:v>3.1235368134967647</c:v>
                </c:pt>
                <c:pt idx="13" formatCode="###0">
                  <c:v>6.0820739264603416</c:v>
                </c:pt>
                <c:pt idx="15" formatCode="###0">
                  <c:v>3.0373748160032319</c:v>
                </c:pt>
                <c:pt idx="16" formatCode="###0">
                  <c:v>3.1567857567546973</c:v>
                </c:pt>
                <c:pt idx="17" formatCode="###0">
                  <c:v>7.1521055998913532</c:v>
                </c:pt>
                <c:pt idx="19" formatCode="###0">
                  <c:v>2.210669463809591</c:v>
                </c:pt>
                <c:pt idx="20" formatCode="###0">
                  <c:v>1.3245468513356478</c:v>
                </c:pt>
                <c:pt idx="21" formatCode="###0">
                  <c:v>3.4401760059225066</c:v>
                </c:pt>
                <c:pt idx="22" formatCode="###0">
                  <c:v>6.9004785786546989</c:v>
                </c:pt>
                <c:pt idx="23" formatCode="###0">
                  <c:v>5.9131306044846932</c:v>
                </c:pt>
                <c:pt idx="25" formatCode="###0">
                  <c:v>3.3649702950353753</c:v>
                </c:pt>
                <c:pt idx="26" formatCode="###0">
                  <c:v>3.2974976186889648</c:v>
                </c:pt>
                <c:pt idx="27" formatCode="###0">
                  <c:v>0.87163924511593893</c:v>
                </c:pt>
                <c:pt idx="28" formatCode="###0">
                  <c:v>5.5459326181602258</c:v>
                </c:pt>
                <c:pt idx="29" formatCode="###0">
                  <c:v>9.2813508089743664</c:v>
                </c:pt>
                <c:pt idx="31" formatCode="###0">
                  <c:v>3.3649702950353753</c:v>
                </c:pt>
                <c:pt idx="32" formatCode="###0">
                  <c:v>4.5833363116677273</c:v>
                </c:pt>
                <c:pt idx="33" formatCode="###0">
                  <c:v>4.5909885165509809</c:v>
                </c:pt>
                <c:pt idx="35" formatCode="###0">
                  <c:v>4.2707077380206959</c:v>
                </c:pt>
                <c:pt idx="36" formatCode="###0">
                  <c:v>6.6387130176667606</c:v>
                </c:pt>
                <c:pt idx="37" formatCode="###0">
                  <c:v>3.821343335373903</c:v>
                </c:pt>
              </c:numCache>
            </c:numRef>
          </c:val>
          <c:extLst xmlns:c16r2="http://schemas.microsoft.com/office/drawing/2015/06/chart">
            <c:ext xmlns:c16="http://schemas.microsoft.com/office/drawing/2014/chart" uri="{C3380CC4-5D6E-409C-BE32-E72D297353CC}">
              <c16:uniqueId val="{0000000F-CD9B-40E4-9F88-6C24EC631BC2}"/>
            </c:ext>
          </c:extLst>
        </c:ser>
        <c:ser>
          <c:idx val="6"/>
          <c:order val="6"/>
          <c:tx>
            <c:strRef>
              <c:f>Dati!$I$21</c:f>
              <c:strCache>
                <c:ptCount val="1"/>
                <c:pt idx="0">
                  <c:v>.</c:v>
                </c:pt>
              </c:strCache>
            </c:strRef>
          </c:tx>
          <c:spPr>
            <a:noFill/>
            <a:ln w="25400">
              <a:noFill/>
            </a:ln>
          </c:spPr>
          <c:invertIfNegative val="0"/>
          <c:dLbls>
            <c:delete val="1"/>
          </c:dLbls>
          <c:cat>
            <c:strRef>
              <c:f>Dati!$B$22:$B$59</c:f>
              <c:strCache>
                <c:ptCount val="38"/>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SMĒĶĒŠANA</c:v>
                </c:pt>
                <c:pt idx="35">
                  <c:v>Smēķē, n=260</c:v>
                </c:pt>
                <c:pt idx="36">
                  <c:v>Bijušais smēķētājs/-a, n=89</c:v>
                </c:pt>
                <c:pt idx="37">
                  <c:v>Nesmēķē, n=660</c:v>
                </c:pt>
              </c:strCache>
            </c:strRef>
          </c:cat>
          <c:val>
            <c:numRef>
              <c:f>Dati!$I$22:$I$59</c:f>
              <c:numCache>
                <c:formatCode>General</c:formatCode>
                <c:ptCount val="38"/>
                <c:pt idx="0" formatCode="###0">
                  <c:v>12.099462499520712</c:v>
                </c:pt>
                <c:pt idx="2" formatCode="###0">
                  <c:v>11.7693156646984</c:v>
                </c:pt>
                <c:pt idx="3" formatCode="###0">
                  <c:v>12.408523331102993</c:v>
                </c:pt>
                <c:pt idx="5" formatCode="###0">
                  <c:v>9.4214459663607322</c:v>
                </c:pt>
                <c:pt idx="6" formatCode="###0">
                  <c:v>13.097163698588592</c:v>
                </c:pt>
                <c:pt idx="7" formatCode="###0">
                  <c:v>10.015638621480054</c:v>
                </c:pt>
                <c:pt idx="8" formatCode="###0">
                  <c:v>12.638572679928597</c:v>
                </c:pt>
                <c:pt idx="9" formatCode="###0">
                  <c:v>13.14062522852231</c:v>
                </c:pt>
                <c:pt idx="10" formatCode="###0">
                  <c:v>13.164372952367325</c:v>
                </c:pt>
                <c:pt idx="12" formatCode="###0">
                  <c:v>13.157813995477602</c:v>
                </c:pt>
                <c:pt idx="13" formatCode="###0">
                  <c:v>10.199276882514024</c:v>
                </c:pt>
                <c:pt idx="15" formatCode="###0">
                  <c:v>13.243975992971134</c:v>
                </c:pt>
                <c:pt idx="16" formatCode="###0">
                  <c:v>13.124565052219669</c:v>
                </c:pt>
                <c:pt idx="17" formatCode="###0">
                  <c:v>9.1292452090830132</c:v>
                </c:pt>
                <c:pt idx="19" formatCode="###0">
                  <c:v>14.070681345164775</c:v>
                </c:pt>
                <c:pt idx="20" formatCode="###0">
                  <c:v>14.956803957638719</c:v>
                </c:pt>
                <c:pt idx="21" formatCode="###0">
                  <c:v>12.84117480305186</c:v>
                </c:pt>
                <c:pt idx="22" formatCode="###0">
                  <c:v>9.3808722303196674</c:v>
                </c:pt>
                <c:pt idx="23" formatCode="###0">
                  <c:v>10.368220204489674</c:v>
                </c:pt>
                <c:pt idx="25" formatCode="###0">
                  <c:v>12.916380513938991</c:v>
                </c:pt>
                <c:pt idx="26" formatCode="###0">
                  <c:v>12.983853190285402</c:v>
                </c:pt>
                <c:pt idx="27" formatCode="###0">
                  <c:v>15.409711563858428</c:v>
                </c:pt>
                <c:pt idx="28" formatCode="###0">
                  <c:v>10.735418190814141</c:v>
                </c:pt>
                <c:pt idx="29" formatCode="###0">
                  <c:v>7</c:v>
                </c:pt>
                <c:pt idx="31" formatCode="###0">
                  <c:v>12.916380513938991</c:v>
                </c:pt>
                <c:pt idx="32" formatCode="###0">
                  <c:v>11.698014497306639</c:v>
                </c:pt>
                <c:pt idx="33" formatCode="###0">
                  <c:v>11.690362292423385</c:v>
                </c:pt>
                <c:pt idx="35" formatCode="###0">
                  <c:v>12.01064307095367</c:v>
                </c:pt>
                <c:pt idx="36" formatCode="###0">
                  <c:v>9.6426377913076067</c:v>
                </c:pt>
                <c:pt idx="37" formatCode="###0">
                  <c:v>12.460007473600463</c:v>
                </c:pt>
              </c:numCache>
            </c:numRef>
          </c:val>
          <c:extLst xmlns:c16r2="http://schemas.microsoft.com/office/drawing/2015/06/chart">
            <c:ext xmlns:c16="http://schemas.microsoft.com/office/drawing/2014/chart" uri="{C3380CC4-5D6E-409C-BE32-E72D297353CC}">
              <c16:uniqueId val="{00000010-CD9B-40E4-9F88-6C24EC631BC2}"/>
            </c:ext>
          </c:extLst>
        </c:ser>
        <c:ser>
          <c:idx val="7"/>
          <c:order val="7"/>
          <c:tx>
            <c:strRef>
              <c:f>Dati!$J$21</c:f>
              <c:strCache>
                <c:ptCount val="1"/>
                <c:pt idx="0">
                  <c:v>Draugi vai paziņas ir pirkuši alkoholu***</c:v>
                </c:pt>
              </c:strCache>
            </c:strRef>
          </c:tx>
          <c:spPr>
            <a:solidFill>
              <a:schemeClr val="accent4">
                <a:lumMod val="50000"/>
              </a:schemeClr>
            </a:solidFill>
            <a:ln w="25400">
              <a:noFill/>
            </a:ln>
          </c:spPr>
          <c:invertIfNegative val="0"/>
          <c:dLbls>
            <c:dLbl>
              <c:idx val="8"/>
              <c:layout/>
              <c:spPr>
                <a:noFill/>
                <a:ln w="25400">
                  <a:noFill/>
                </a:ln>
              </c:spPr>
              <c:txPr>
                <a:bodyPr/>
                <a:lstStyle/>
                <a:p>
                  <a:pPr>
                    <a:defRPr sz="900" b="1">
                      <a:solidFill>
                        <a:sysClr val="windowText" lastClr="000000"/>
                      </a:solidFill>
                    </a:defRPr>
                  </a:pPr>
                  <a:endParaRPr lang="en-US"/>
                </a:p>
              </c:txPr>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CD9B-40E4-9F88-6C24EC631BC2}"/>
                </c:ext>
                <c:ext xmlns:c15="http://schemas.microsoft.com/office/drawing/2012/chart" uri="{CE6537A1-D6FC-4f65-9D91-7224C49458BB}">
                  <c15:layout/>
                </c:ext>
              </c:extLst>
            </c:dLbl>
            <c:dLbl>
              <c:idx val="20"/>
              <c:layout/>
              <c:spPr>
                <a:noFill/>
                <a:ln w="25400">
                  <a:noFill/>
                </a:ln>
              </c:spPr>
              <c:txPr>
                <a:bodyPr/>
                <a:lstStyle/>
                <a:p>
                  <a:pPr>
                    <a:defRPr sz="900" b="1">
                      <a:solidFill>
                        <a:schemeClr val="tx1"/>
                      </a:solidFill>
                    </a:defRPr>
                  </a:pPr>
                  <a:endParaRPr lang="en-US"/>
                </a:p>
              </c:txPr>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CD9B-40E4-9F88-6C24EC631BC2}"/>
                </c:ext>
                <c:ext xmlns:c15="http://schemas.microsoft.com/office/drawing/2012/chart" uri="{CE6537A1-D6FC-4f65-9D91-7224C49458BB}">
                  <c15:layout/>
                </c:ext>
              </c:extLst>
            </c:dLbl>
            <c:dLbl>
              <c:idx val="21"/>
              <c:layout/>
              <c:spPr>
                <a:noFill/>
                <a:ln w="25400">
                  <a:noFill/>
                </a:ln>
              </c:spPr>
              <c:txPr>
                <a:bodyPr/>
                <a:lstStyle/>
                <a:p>
                  <a:pPr>
                    <a:defRPr sz="900" b="1">
                      <a:solidFill>
                        <a:sysClr val="windowText" lastClr="000000"/>
                      </a:solidFill>
                    </a:defRPr>
                  </a:pPr>
                  <a:endParaRPr lang="en-US"/>
                </a:p>
              </c:txPr>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CD9B-40E4-9F88-6C24EC631BC2}"/>
                </c:ext>
                <c:ext xmlns:c15="http://schemas.microsoft.com/office/drawing/2012/chart" uri="{CE6537A1-D6FC-4f65-9D91-7224C49458BB}">
                  <c15:layout/>
                </c:ext>
              </c:extLst>
            </c:dLbl>
            <c:dLbl>
              <c:idx val="26"/>
              <c:layout/>
              <c:spPr>
                <a:noFill/>
                <a:ln w="25400">
                  <a:noFill/>
                </a:ln>
              </c:spPr>
              <c:txPr>
                <a:bodyPr/>
                <a:lstStyle/>
                <a:p>
                  <a:pPr>
                    <a:defRPr sz="900" b="1">
                      <a:solidFill>
                        <a:schemeClr val="tx1"/>
                      </a:solidFill>
                    </a:defRPr>
                  </a:pPr>
                  <a:endParaRPr lang="en-US"/>
                </a:p>
              </c:txPr>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4-CD9B-40E4-9F88-6C24EC631BC2}"/>
                </c:ext>
                <c:ext xmlns:c15="http://schemas.microsoft.com/office/drawing/2012/chart" uri="{CE6537A1-D6FC-4f65-9D91-7224C49458BB}">
                  <c15:layout/>
                </c:ext>
              </c:extLst>
            </c:dLbl>
            <c:dLbl>
              <c:idx val="27"/>
              <c:spPr>
                <a:noFill/>
                <a:ln w="25400">
                  <a:noFill/>
                </a:ln>
              </c:spPr>
              <c:txPr>
                <a:bodyPr/>
                <a:lstStyle/>
                <a:p>
                  <a:pPr>
                    <a:defRPr sz="900" b="1">
                      <a:solidFill>
                        <a:schemeClr val="tx1"/>
                      </a:solidFill>
                    </a:defRPr>
                  </a:pPr>
                  <a:endParaRPr lang="en-US"/>
                </a:p>
              </c:txPr>
              <c:dLblPos val="ctr"/>
              <c:showLegendKey val="0"/>
              <c:showVal val="1"/>
              <c:showCatName val="0"/>
              <c:showSerName val="0"/>
              <c:showPercent val="0"/>
              <c:showBubbleSize val="0"/>
            </c:dLbl>
            <c:spPr>
              <a:noFill/>
              <a:ln w="25400">
                <a:noFill/>
              </a:ln>
            </c:spPr>
            <c:txPr>
              <a:bodyPr/>
              <a:lstStyle/>
              <a:p>
                <a:pPr>
                  <a:defRPr sz="9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Dati!$B$22:$B$59</c:f>
              <c:strCache>
                <c:ptCount val="38"/>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SMĒĶĒŠANA</c:v>
                </c:pt>
                <c:pt idx="35">
                  <c:v>Smēķē, n=260</c:v>
                </c:pt>
                <c:pt idx="36">
                  <c:v>Bijušais smēķētājs/-a, n=89</c:v>
                </c:pt>
                <c:pt idx="37">
                  <c:v>Nesmēķē, n=660</c:v>
                </c:pt>
              </c:strCache>
            </c:strRef>
          </c:cat>
          <c:val>
            <c:numRef>
              <c:f>Dati!$J$22:$J$59</c:f>
              <c:numCache>
                <c:formatCode>General</c:formatCode>
                <c:ptCount val="38"/>
                <c:pt idx="0" formatCode="###0">
                  <c:v>3.182573070080148</c:v>
                </c:pt>
                <c:pt idx="2" formatCode="###0">
                  <c:v>3.6303668164503855</c:v>
                </c:pt>
                <c:pt idx="3" formatCode="###0">
                  <c:v>2.7633792658899159</c:v>
                </c:pt>
                <c:pt idx="5" formatCode="###0">
                  <c:v>4.9721838901693411</c:v>
                </c:pt>
                <c:pt idx="6" formatCode="###0">
                  <c:v>3.2314850165953239</c:v>
                </c:pt>
                <c:pt idx="7" formatCode="###0">
                  <c:v>4.0268712283359145</c:v>
                </c:pt>
                <c:pt idx="8" formatCode="###0">
                  <c:v>2.0139597466785264</c:v>
                </c:pt>
                <c:pt idx="9" formatCode="###0">
                  <c:v>2.5680421840254968</c:v>
                </c:pt>
                <c:pt idx="10" formatCode="###0">
                  <c:v>3.1832589204873787</c:v>
                </c:pt>
                <c:pt idx="12" formatCode="###0">
                  <c:v>2.7826088917452054</c:v>
                </c:pt>
                <c:pt idx="13" formatCode="###0">
                  <c:v>3.952293209579028</c:v>
                </c:pt>
                <c:pt idx="15" formatCode="###0">
                  <c:v>2.4750545715441281</c:v>
                </c:pt>
                <c:pt idx="16" formatCode="###0">
                  <c:v>3.009024295107352</c:v>
                </c:pt>
                <c:pt idx="17" formatCode="###0">
                  <c:v>3.8739234897713675</c:v>
                </c:pt>
                <c:pt idx="19" formatCode="###0">
                  <c:v>2.8099584424524648</c:v>
                </c:pt>
                <c:pt idx="20" formatCode="###0">
                  <c:v>0.68643262072973277</c:v>
                </c:pt>
                <c:pt idx="21" formatCode="###0">
                  <c:v>1.2889746405877791</c:v>
                </c:pt>
                <c:pt idx="22" formatCode="###0">
                  <c:v>3.4000818855320056</c:v>
                </c:pt>
                <c:pt idx="23" formatCode="###0">
                  <c:v>5.9895438781365229</c:v>
                </c:pt>
                <c:pt idx="25" formatCode="###0">
                  <c:v>3.2085350398529857</c:v>
                </c:pt>
                <c:pt idx="26" formatCode="###0">
                  <c:v>1.8745457350625343</c:v>
                </c:pt>
                <c:pt idx="27" formatCode="###0">
                  <c:v>0</c:v>
                </c:pt>
                <c:pt idx="28" formatCode="###0">
                  <c:v>6.8436992944312705</c:v>
                </c:pt>
                <c:pt idx="29" formatCode="###0">
                  <c:v>4.2891573166878096</c:v>
                </c:pt>
                <c:pt idx="31" formatCode="###0">
                  <c:v>3.2085350398529857</c:v>
                </c:pt>
                <c:pt idx="32" formatCode="###0">
                  <c:v>3.2820868341933909</c:v>
                </c:pt>
                <c:pt idx="33" formatCode="###0">
                  <c:v>3.0439435097900489</c:v>
                </c:pt>
                <c:pt idx="35" formatCode="###0">
                  <c:v>3.0104974606856043</c:v>
                </c:pt>
                <c:pt idx="36" formatCode="###0">
                  <c:v>4.6319348091323</c:v>
                </c:pt>
                <c:pt idx="37" formatCode="###0">
                  <c:v>3.0606972086103186</c:v>
                </c:pt>
              </c:numCache>
            </c:numRef>
          </c:val>
          <c:extLst xmlns:c16r2="http://schemas.microsoft.com/office/drawing/2015/06/chart">
            <c:ext xmlns:c16="http://schemas.microsoft.com/office/drawing/2014/chart" uri="{C3380CC4-5D6E-409C-BE32-E72D297353CC}">
              <c16:uniqueId val="{00000016-CD9B-40E4-9F88-6C24EC631BC2}"/>
            </c:ext>
          </c:extLst>
        </c:ser>
        <c:ser>
          <c:idx val="8"/>
          <c:order val="8"/>
          <c:tx>
            <c:strRef>
              <c:f>Dati!$K$21</c:f>
              <c:strCache>
                <c:ptCount val="1"/>
                <c:pt idx="0">
                  <c:v>.</c:v>
                </c:pt>
              </c:strCache>
            </c:strRef>
          </c:tx>
          <c:spPr>
            <a:noFill/>
            <a:ln w="25400">
              <a:noFill/>
            </a:ln>
          </c:spPr>
          <c:invertIfNegative val="0"/>
          <c:dLbls>
            <c:delete val="1"/>
          </c:dLbls>
          <c:cat>
            <c:strRef>
              <c:f>Dati!$B$22:$B$59</c:f>
              <c:strCache>
                <c:ptCount val="38"/>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SMĒĶĒŠANA</c:v>
                </c:pt>
                <c:pt idx="35">
                  <c:v>Smēķē, n=260</c:v>
                </c:pt>
                <c:pt idx="36">
                  <c:v>Bijušais smēķētājs/-a, n=89</c:v>
                </c:pt>
                <c:pt idx="37">
                  <c:v>Nesmēķē, n=660</c:v>
                </c:pt>
              </c:strCache>
            </c:strRef>
          </c:cat>
          <c:val>
            <c:numRef>
              <c:f>Dati!$K$22:$K$59</c:f>
              <c:numCache>
                <c:formatCode>General</c:formatCode>
                <c:ptCount val="38"/>
                <c:pt idx="0" formatCode="###0">
                  <c:v>10.661126224351122</c:v>
                </c:pt>
                <c:pt idx="2" formatCode="###0">
                  <c:v>10.213332477980885</c:v>
                </c:pt>
                <c:pt idx="3" formatCode="###0">
                  <c:v>11.080320028541355</c:v>
                </c:pt>
                <c:pt idx="5" formatCode="###0">
                  <c:v>8.8715154042619293</c:v>
                </c:pt>
                <c:pt idx="6" formatCode="###0">
                  <c:v>10.612214277835946</c:v>
                </c:pt>
                <c:pt idx="7" formatCode="###0">
                  <c:v>9.816828066095356</c:v>
                </c:pt>
                <c:pt idx="8" formatCode="###0">
                  <c:v>11.829739547752744</c:v>
                </c:pt>
                <c:pt idx="9" formatCode="###0">
                  <c:v>11.275657110405774</c:v>
                </c:pt>
                <c:pt idx="10" formatCode="###0">
                  <c:v>10.660440373943892</c:v>
                </c:pt>
                <c:pt idx="12" formatCode="###0">
                  <c:v>11.061090402686066</c:v>
                </c:pt>
                <c:pt idx="13" formatCode="###0">
                  <c:v>9.8914060848522425</c:v>
                </c:pt>
                <c:pt idx="15" formatCode="###0">
                  <c:v>11.368644722887142</c:v>
                </c:pt>
                <c:pt idx="16" formatCode="###0">
                  <c:v>10.834674999323919</c:v>
                </c:pt>
                <c:pt idx="17" formatCode="###0">
                  <c:v>9.9697758046599034</c:v>
                </c:pt>
                <c:pt idx="19" formatCode="###0">
                  <c:v>11.033740851978806</c:v>
                </c:pt>
                <c:pt idx="20" formatCode="###0">
                  <c:v>13.157266673701539</c:v>
                </c:pt>
                <c:pt idx="21" formatCode="###0">
                  <c:v>12.554724653843492</c:v>
                </c:pt>
                <c:pt idx="22" formatCode="###0">
                  <c:v>10.443617408899264</c:v>
                </c:pt>
                <c:pt idx="23" formatCode="###0">
                  <c:v>7.8541554162947476</c:v>
                </c:pt>
                <c:pt idx="25" formatCode="###0">
                  <c:v>10.635164254578285</c:v>
                </c:pt>
                <c:pt idx="26" formatCode="###0">
                  <c:v>11.969153559368737</c:v>
                </c:pt>
                <c:pt idx="27" formatCode="###0">
                  <c:v>13.843699294431271</c:v>
                </c:pt>
                <c:pt idx="28" formatCode="###0">
                  <c:v>7</c:v>
                </c:pt>
                <c:pt idx="29" formatCode="###0">
                  <c:v>9.5545419777434617</c:v>
                </c:pt>
                <c:pt idx="31" formatCode="###0">
                  <c:v>10.635164254578285</c:v>
                </c:pt>
                <c:pt idx="32" formatCode="###0">
                  <c:v>10.56161246023788</c:v>
                </c:pt>
                <c:pt idx="33" formatCode="###0">
                  <c:v>10.799755784641221</c:v>
                </c:pt>
                <c:pt idx="35" formatCode="###0">
                  <c:v>10.833201833745665</c:v>
                </c:pt>
                <c:pt idx="36" formatCode="###0">
                  <c:v>9.2117644852989713</c:v>
                </c:pt>
                <c:pt idx="37" formatCode="###0">
                  <c:v>10.783002085820952</c:v>
                </c:pt>
              </c:numCache>
            </c:numRef>
          </c:val>
          <c:extLst xmlns:c16r2="http://schemas.microsoft.com/office/drawing/2015/06/chart">
            <c:ext xmlns:c16="http://schemas.microsoft.com/office/drawing/2014/chart" uri="{C3380CC4-5D6E-409C-BE32-E72D297353CC}">
              <c16:uniqueId val="{00000017-CD9B-40E4-9F88-6C24EC631BC2}"/>
            </c:ext>
          </c:extLst>
        </c:ser>
        <c:ser>
          <c:idx val="9"/>
          <c:order val="9"/>
          <c:tx>
            <c:strRef>
              <c:f>Dati!$L$21</c:f>
              <c:strCache>
                <c:ptCount val="1"/>
                <c:pt idx="0">
                  <c:v>Ir pirkuši degvielu</c:v>
                </c:pt>
              </c:strCache>
            </c:strRef>
          </c:tx>
          <c:spPr>
            <a:solidFill>
              <a:srgbClr val="9CDE99"/>
            </a:solidFill>
            <a:ln w="25400">
              <a:noFill/>
            </a:ln>
          </c:spPr>
          <c:invertIfNegative val="0"/>
          <c:dLbls>
            <c:dLbl>
              <c:idx val="3"/>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8-CD9B-40E4-9F88-6C24EC631BC2}"/>
                </c:ext>
                <c:ext xmlns:c15="http://schemas.microsoft.com/office/drawing/2012/chart" uri="{CE6537A1-D6FC-4f65-9D91-7224C49458BB}">
                  <c15:layout/>
                </c:ext>
              </c:extLst>
            </c:dLbl>
            <c:dLbl>
              <c:idx val="5"/>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9-CD9B-40E4-9F88-6C24EC631BC2}"/>
                </c:ext>
                <c:ext xmlns:c15="http://schemas.microsoft.com/office/drawing/2012/chart" uri="{CE6537A1-D6FC-4f65-9D91-7224C49458BB}">
                  <c15:layout/>
                </c:ext>
              </c:extLst>
            </c:dLbl>
            <c:dLbl>
              <c:idx val="6"/>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A-CD9B-40E4-9F88-6C24EC631BC2}"/>
                </c:ext>
                <c:ext xmlns:c15="http://schemas.microsoft.com/office/drawing/2012/chart" uri="{CE6537A1-D6FC-4f65-9D91-7224C49458BB}">
                  <c15:layout/>
                </c:ext>
              </c:extLst>
            </c:dLbl>
            <c:dLbl>
              <c:idx val="12"/>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C-CD9B-40E4-9F88-6C24EC631BC2}"/>
                </c:ext>
                <c:ext xmlns:c15="http://schemas.microsoft.com/office/drawing/2012/chart" uri="{CE6537A1-D6FC-4f65-9D91-7224C49458BB}">
                  <c15:layout/>
                </c:ext>
              </c:extLst>
            </c:dLbl>
            <c:dLbl>
              <c:idx val="15"/>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D-CD9B-40E4-9F88-6C24EC631BC2}"/>
                </c:ext>
                <c:ext xmlns:c15="http://schemas.microsoft.com/office/drawing/2012/chart" uri="{CE6537A1-D6FC-4f65-9D91-7224C49458BB}">
                  <c15:layout/>
                </c:ext>
              </c:extLst>
            </c:dLbl>
            <c:dLbl>
              <c:idx val="17"/>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E-CD9B-40E4-9F88-6C24EC631BC2}"/>
                </c:ext>
                <c:ext xmlns:c15="http://schemas.microsoft.com/office/drawing/2012/chart" uri="{CE6537A1-D6FC-4f65-9D91-7224C49458BB}">
                  <c15:layout/>
                </c:ext>
              </c:extLst>
            </c:dLbl>
            <c:dLbl>
              <c:idx val="23"/>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F-CD9B-40E4-9F88-6C24EC631BC2}"/>
                </c:ext>
                <c:ext xmlns:c15="http://schemas.microsoft.com/office/drawing/2012/chart" uri="{CE6537A1-D6FC-4f65-9D91-7224C49458BB}">
                  <c15:layout/>
                </c:ext>
              </c:extLst>
            </c:dLbl>
            <c:dLbl>
              <c:idx val="25"/>
              <c:layout>
                <c:manualLayout>
                  <c:x val="1.2783199453644043E-2"/>
                  <c:y val="1.3559545090188932E-16"/>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20-CD9B-40E4-9F88-6C24EC631BC2}"/>
                </c:ext>
                <c:ext xmlns:c15="http://schemas.microsoft.com/office/drawing/2012/chart" uri="{CE6537A1-D6FC-4f65-9D91-7224C49458BB}">
                  <c15:layout/>
                </c:ext>
              </c:extLst>
            </c:dLbl>
            <c:dLbl>
              <c:idx val="31"/>
              <c:layout>
                <c:manualLayout>
                  <c:x val="1.2783199453644043E-2"/>
                  <c:y val="0"/>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22-CD9B-40E4-9F88-6C24EC631BC2}"/>
                </c:ext>
                <c:ext xmlns:c15="http://schemas.microsoft.com/office/drawing/2012/chart" uri="{CE6537A1-D6FC-4f65-9D91-7224C49458BB}">
                  <c15:layout/>
                </c:ext>
              </c:extLst>
            </c:dLbl>
            <c:dLbl>
              <c:idx val="37"/>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23-CD9B-40E4-9F88-6C24EC631BC2}"/>
                </c:ext>
                <c:ext xmlns:c15="http://schemas.microsoft.com/office/drawing/2012/chart" uri="{CE6537A1-D6FC-4f65-9D91-7224C49458BB}">
                  <c15:layout/>
                </c:ext>
              </c:extLst>
            </c:dLbl>
            <c:spPr>
              <a:noFill/>
              <a:ln w="25400">
                <a:noFill/>
              </a:ln>
            </c:spPr>
            <c:txPr>
              <a:bodyPr/>
              <a:lstStyle/>
              <a:p>
                <a:pPr>
                  <a:defRPr sz="900" b="1">
                    <a:solidFill>
                      <a:schemeClr val="tx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Dati!$B$22:$B$59</c:f>
              <c:strCache>
                <c:ptCount val="38"/>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SMĒĶĒŠANA</c:v>
                </c:pt>
                <c:pt idx="35">
                  <c:v>Smēķē, n=260</c:v>
                </c:pt>
                <c:pt idx="36">
                  <c:v>Bijušais smēķētājs/-a, n=89</c:v>
                </c:pt>
                <c:pt idx="37">
                  <c:v>Nesmēķē, n=660</c:v>
                </c:pt>
              </c:strCache>
            </c:strRef>
          </c:cat>
          <c:val>
            <c:numRef>
              <c:f>Dati!$L$22:$L$59</c:f>
              <c:numCache>
                <c:formatCode>General</c:formatCode>
                <c:ptCount val="38"/>
                <c:pt idx="0" formatCode="###0">
                  <c:v>2.5757861030181348</c:v>
                </c:pt>
                <c:pt idx="2" formatCode="###0">
                  <c:v>3.2358366208684854</c:v>
                </c:pt>
                <c:pt idx="3" formatCode="###0">
                  <c:v>1.9578920618926612</c:v>
                </c:pt>
                <c:pt idx="5" formatCode="###0">
                  <c:v>1.0383309210154084</c:v>
                </c:pt>
                <c:pt idx="6" formatCode="###0">
                  <c:v>2.1163270476020313</c:v>
                </c:pt>
                <c:pt idx="7" formatCode="###0">
                  <c:v>3.4167677927431721</c:v>
                </c:pt>
                <c:pt idx="8" formatCode="###0">
                  <c:v>2.5741738082241445</c:v>
                </c:pt>
                <c:pt idx="9" formatCode="###0">
                  <c:v>5.4232369110035439</c:v>
                </c:pt>
                <c:pt idx="10" formatCode="###0">
                  <c:v>0</c:v>
                </c:pt>
                <c:pt idx="12" formatCode="###0">
                  <c:v>1.9595217143418329</c:v>
                </c:pt>
                <c:pt idx="13" formatCode="###0">
                  <c:v>3.6867732953984005</c:v>
                </c:pt>
                <c:pt idx="15" formatCode="###0">
                  <c:v>2.0885024407974302</c:v>
                </c:pt>
                <c:pt idx="16" formatCode="###0">
                  <c:v>3.0546613324362935</c:v>
                </c:pt>
                <c:pt idx="17" formatCode="###0">
                  <c:v>1.5632027809568603</c:v>
                </c:pt>
                <c:pt idx="19" formatCode="###0">
                  <c:v>3.0110902320095914</c:v>
                </c:pt>
                <c:pt idx="20" formatCode="###0">
                  <c:v>2.5274210362652298</c:v>
                </c:pt>
                <c:pt idx="21" formatCode="###0">
                  <c:v>2.8114414199567577</c:v>
                </c:pt>
                <c:pt idx="22" formatCode="###0">
                  <c:v>4.6406155749154427</c:v>
                </c:pt>
                <c:pt idx="23" formatCode="###0">
                  <c:v>1.1461659019569597</c:v>
                </c:pt>
                <c:pt idx="25" formatCode="###0">
                  <c:v>1.0001087411037211</c:v>
                </c:pt>
                <c:pt idx="26" formatCode="###0">
                  <c:v>3.1544740061015024</c:v>
                </c:pt>
                <c:pt idx="27" formatCode="###0">
                  <c:v>0</c:v>
                </c:pt>
                <c:pt idx="28" formatCode="###0">
                  <c:v>2.72225823209908</c:v>
                </c:pt>
                <c:pt idx="29" formatCode="###0">
                  <c:v>7.5067973755305246</c:v>
                </c:pt>
                <c:pt idx="31" formatCode="###0">
                  <c:v>1.0001087411037211</c:v>
                </c:pt>
                <c:pt idx="32" formatCode="###0">
                  <c:v>2.8648305211818137</c:v>
                </c:pt>
                <c:pt idx="33" formatCode="###0">
                  <c:v>3.9078624977799565</c:v>
                </c:pt>
                <c:pt idx="35" formatCode="###0">
                  <c:v>5.592443331014505</c:v>
                </c:pt>
                <c:pt idx="36" formatCode="###0">
                  <c:v>4.8349986370894644</c:v>
                </c:pt>
                <c:pt idx="37" formatCode="###0">
                  <c:v>1.0698050167063009</c:v>
                </c:pt>
              </c:numCache>
            </c:numRef>
          </c:val>
          <c:extLst xmlns:c16r2="http://schemas.microsoft.com/office/drawing/2015/06/chart">
            <c:ext xmlns:c16="http://schemas.microsoft.com/office/drawing/2014/chart" uri="{C3380CC4-5D6E-409C-BE32-E72D297353CC}">
              <c16:uniqueId val="{00000024-CD9B-40E4-9F88-6C24EC631BC2}"/>
            </c:ext>
          </c:extLst>
        </c:ser>
        <c:ser>
          <c:idx val="10"/>
          <c:order val="10"/>
          <c:tx>
            <c:strRef>
              <c:f>Dati!$M$21</c:f>
              <c:strCache>
                <c:ptCount val="1"/>
                <c:pt idx="0">
                  <c:v>.</c:v>
                </c:pt>
              </c:strCache>
            </c:strRef>
          </c:tx>
          <c:spPr>
            <a:noFill/>
          </c:spPr>
          <c:invertIfNegative val="0"/>
          <c:dLbls>
            <c:delete val="1"/>
          </c:dLbls>
          <c:cat>
            <c:strRef>
              <c:f>Dati!$B$22:$B$59</c:f>
              <c:strCache>
                <c:ptCount val="38"/>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SMĒĶĒŠANA</c:v>
                </c:pt>
                <c:pt idx="35">
                  <c:v>Smēķē, n=260</c:v>
                </c:pt>
                <c:pt idx="36">
                  <c:v>Bijušais smēķētājs/-a, n=89</c:v>
                </c:pt>
                <c:pt idx="37">
                  <c:v>Nesmēķē, n=660</c:v>
                </c:pt>
              </c:strCache>
            </c:strRef>
          </c:cat>
          <c:val>
            <c:numRef>
              <c:f>Dati!$M$22:$M$59</c:f>
              <c:numCache>
                <c:formatCode>General</c:formatCode>
                <c:ptCount val="38"/>
                <c:pt idx="0" formatCode="###0">
                  <c:v>11.931011272512389</c:v>
                </c:pt>
                <c:pt idx="2" formatCode="###0">
                  <c:v>11.270960754662038</c:v>
                </c:pt>
                <c:pt idx="3" formatCode="###0">
                  <c:v>12.548905313637864</c:v>
                </c:pt>
                <c:pt idx="5" formatCode="###0">
                  <c:v>13.468466454515116</c:v>
                </c:pt>
                <c:pt idx="6" formatCode="###0">
                  <c:v>12.390470327928494</c:v>
                </c:pt>
                <c:pt idx="7" formatCode="###0">
                  <c:v>11.090029582787352</c:v>
                </c:pt>
                <c:pt idx="8" formatCode="###0">
                  <c:v>11.932623567306379</c:v>
                </c:pt>
                <c:pt idx="9" formatCode="###0">
                  <c:v>9.0835604645269807</c:v>
                </c:pt>
                <c:pt idx="10" formatCode="###0">
                  <c:v>14.506797375530525</c:v>
                </c:pt>
                <c:pt idx="12" formatCode="###0">
                  <c:v>12.547275661188692</c:v>
                </c:pt>
                <c:pt idx="13" formatCode="###0">
                  <c:v>10.820024080132125</c:v>
                </c:pt>
                <c:pt idx="15" formatCode="###0">
                  <c:v>12.418294934733094</c:v>
                </c:pt>
                <c:pt idx="16" formatCode="###0">
                  <c:v>11.452136043094232</c:v>
                </c:pt>
                <c:pt idx="17" formatCode="###0">
                  <c:v>12.943594594573664</c:v>
                </c:pt>
                <c:pt idx="19" formatCode="###0">
                  <c:v>11.495707143520933</c:v>
                </c:pt>
                <c:pt idx="20" formatCode="###0">
                  <c:v>11.979376339265295</c:v>
                </c:pt>
                <c:pt idx="21" formatCode="###0">
                  <c:v>11.695355955573767</c:v>
                </c:pt>
                <c:pt idx="22" formatCode="###0">
                  <c:v>9.866181800615081</c:v>
                </c:pt>
                <c:pt idx="23" formatCode="###0">
                  <c:v>13.360631473573566</c:v>
                </c:pt>
                <c:pt idx="25" formatCode="###0">
                  <c:v>13.506688634426803</c:v>
                </c:pt>
                <c:pt idx="26" formatCode="###0">
                  <c:v>11.352323369429023</c:v>
                </c:pt>
                <c:pt idx="27" formatCode="###0">
                  <c:v>14.506797375530525</c:v>
                </c:pt>
                <c:pt idx="28" formatCode="###0">
                  <c:v>11.784539143431445</c:v>
                </c:pt>
                <c:pt idx="29" formatCode="###0">
                  <c:v>7</c:v>
                </c:pt>
                <c:pt idx="31" formatCode="###0">
                  <c:v>13.506688634426803</c:v>
                </c:pt>
                <c:pt idx="32" formatCode="###0">
                  <c:v>11.641966854348711</c:v>
                </c:pt>
                <c:pt idx="33" formatCode="###0">
                  <c:v>10.598934877750569</c:v>
                </c:pt>
                <c:pt idx="35" formatCode="###0">
                  <c:v>8.9143540445160205</c:v>
                </c:pt>
                <c:pt idx="36" formatCode="###0">
                  <c:v>9.6717987384410602</c:v>
                </c:pt>
                <c:pt idx="37" formatCode="###0">
                  <c:v>13.436992358824224</c:v>
                </c:pt>
              </c:numCache>
            </c:numRef>
          </c:val>
          <c:extLst xmlns:c16r2="http://schemas.microsoft.com/office/drawing/2015/06/chart">
            <c:ext xmlns:c16="http://schemas.microsoft.com/office/drawing/2014/chart" uri="{C3380CC4-5D6E-409C-BE32-E72D297353CC}">
              <c16:uniqueId val="{00000025-CD9B-40E4-9F88-6C24EC631BC2}"/>
            </c:ext>
          </c:extLst>
        </c:ser>
        <c:ser>
          <c:idx val="11"/>
          <c:order val="11"/>
          <c:tx>
            <c:strRef>
              <c:f>Dati!$N$21</c:f>
              <c:strCache>
                <c:ptCount val="1"/>
                <c:pt idx="0">
                  <c:v>Ir pirkuši alkoholu</c:v>
                </c:pt>
              </c:strCache>
            </c:strRef>
          </c:tx>
          <c:spPr>
            <a:solidFill>
              <a:srgbClr val="D1F2D5"/>
            </a:solidFill>
          </c:spPr>
          <c:invertIfNegative val="0"/>
          <c:dLbls>
            <c:dLbl>
              <c:idx val="0"/>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26-CD9B-40E4-9F88-6C24EC631BC2}"/>
                </c:ext>
                <c:ext xmlns:c15="http://schemas.microsoft.com/office/drawing/2012/chart" uri="{CE6537A1-D6FC-4f65-9D91-7224C49458BB}">
                  <c15:layout/>
                </c:ext>
              </c:extLst>
            </c:dLbl>
            <c:dLbl>
              <c:idx val="3"/>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27-CD9B-40E4-9F88-6C24EC631BC2}"/>
                </c:ext>
                <c:ext xmlns:c15="http://schemas.microsoft.com/office/drawing/2012/chart" uri="{CE6537A1-D6FC-4f65-9D91-7224C49458BB}">
                  <c15:layout/>
                </c:ext>
              </c:extLst>
            </c:dLbl>
            <c:dLbl>
              <c:idx val="5"/>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28-CD9B-40E4-9F88-6C24EC631BC2}"/>
                </c:ext>
                <c:ext xmlns:c15="http://schemas.microsoft.com/office/drawing/2012/chart" uri="{CE6537A1-D6FC-4f65-9D91-7224C49458BB}">
                  <c15:layout/>
                </c:ext>
              </c:extLst>
            </c:dLbl>
            <c:dLbl>
              <c:idx val="7"/>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29-CD9B-40E4-9F88-6C24EC631BC2}"/>
                </c:ext>
                <c:ext xmlns:c15="http://schemas.microsoft.com/office/drawing/2012/chart" uri="{CE6537A1-D6FC-4f65-9D91-7224C49458BB}">
                  <c15:layout/>
                </c:ext>
              </c:extLst>
            </c:dLbl>
            <c:dLbl>
              <c:idx val="8"/>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2A-CD9B-40E4-9F88-6C24EC631BC2}"/>
                </c:ext>
                <c:ext xmlns:c15="http://schemas.microsoft.com/office/drawing/2012/chart" uri="{CE6537A1-D6FC-4f65-9D91-7224C49458BB}">
                  <c15:layout/>
                </c:ext>
              </c:extLst>
            </c:dLbl>
            <c:dLbl>
              <c:idx val="9"/>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2B-CD9B-40E4-9F88-6C24EC631BC2}"/>
                </c:ext>
                <c:ext xmlns:c15="http://schemas.microsoft.com/office/drawing/2012/chart" uri="{CE6537A1-D6FC-4f65-9D91-7224C49458BB}">
                  <c15:layout/>
                </c:ext>
              </c:extLst>
            </c:dLbl>
            <c:dLbl>
              <c:idx val="10"/>
              <c:layout>
                <c:manualLayout>
                  <c:x val="1.4381099385349547E-2"/>
                  <c:y val="0"/>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2C-CD9B-40E4-9F88-6C24EC631BC2}"/>
                </c:ext>
                <c:ext xmlns:c15="http://schemas.microsoft.com/office/drawing/2012/chart" uri="{CE6537A1-D6FC-4f65-9D91-7224C49458BB}">
                  <c15:layout/>
                </c:ext>
              </c:extLst>
            </c:dLbl>
            <c:dLbl>
              <c:idx val="12"/>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2D-CD9B-40E4-9F88-6C24EC631BC2}"/>
                </c:ext>
                <c:ext xmlns:c15="http://schemas.microsoft.com/office/drawing/2012/chart" uri="{CE6537A1-D6FC-4f65-9D91-7224C49458BB}">
                  <c15:layout/>
                </c:ext>
              </c:extLst>
            </c:dLbl>
            <c:dLbl>
              <c:idx val="15"/>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2E-CD9B-40E4-9F88-6C24EC631BC2}"/>
                </c:ext>
                <c:ext xmlns:c15="http://schemas.microsoft.com/office/drawing/2012/chart" uri="{CE6537A1-D6FC-4f65-9D91-7224C49458BB}">
                  <c15:layout/>
                </c:ext>
              </c:extLst>
            </c:dLbl>
            <c:dLbl>
              <c:idx val="16"/>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2F-CD9B-40E4-9F88-6C24EC631BC2}"/>
                </c:ext>
                <c:ext xmlns:c15="http://schemas.microsoft.com/office/drawing/2012/chart" uri="{CE6537A1-D6FC-4f65-9D91-7224C49458BB}">
                  <c15:layout/>
                </c:ext>
              </c:extLst>
            </c:dLbl>
            <c:dLbl>
              <c:idx val="17"/>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30-CD9B-40E4-9F88-6C24EC631BC2}"/>
                </c:ext>
                <c:ext xmlns:c15="http://schemas.microsoft.com/office/drawing/2012/chart" uri="{CE6537A1-D6FC-4f65-9D91-7224C49458BB}">
                  <c15:layout/>
                </c:ext>
              </c:extLst>
            </c:dLbl>
            <c:dLbl>
              <c:idx val="20"/>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31-CD9B-40E4-9F88-6C24EC631BC2}"/>
                </c:ext>
                <c:ext xmlns:c15="http://schemas.microsoft.com/office/drawing/2012/chart" uri="{CE6537A1-D6FC-4f65-9D91-7224C49458BB}">
                  <c15:layout/>
                </c:ext>
              </c:extLst>
            </c:dLbl>
            <c:dLbl>
              <c:idx val="21"/>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32-CD9B-40E4-9F88-6C24EC631BC2}"/>
                </c:ext>
                <c:ext xmlns:c15="http://schemas.microsoft.com/office/drawing/2012/chart" uri="{CE6537A1-D6FC-4f65-9D91-7224C49458BB}">
                  <c15:layout/>
                </c:ext>
              </c:extLst>
            </c:dLbl>
            <c:dLbl>
              <c:idx val="22"/>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33-CD9B-40E4-9F88-6C24EC631BC2}"/>
                </c:ext>
                <c:ext xmlns:c15="http://schemas.microsoft.com/office/drawing/2012/chart" uri="{CE6537A1-D6FC-4f65-9D91-7224C49458BB}">
                  <c15:layout/>
                </c:ext>
              </c:extLst>
            </c:dLbl>
            <c:dLbl>
              <c:idx val="23"/>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34-CD9B-40E4-9F88-6C24EC631BC2}"/>
                </c:ext>
                <c:ext xmlns:c15="http://schemas.microsoft.com/office/drawing/2012/chart" uri="{CE6537A1-D6FC-4f65-9D91-7224C49458BB}">
                  <c15:layout/>
                </c:ext>
              </c:extLst>
            </c:dLbl>
            <c:dLbl>
              <c:idx val="26"/>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35-CD9B-40E4-9F88-6C24EC631BC2}"/>
                </c:ext>
                <c:ext xmlns:c15="http://schemas.microsoft.com/office/drawing/2012/chart" uri="{CE6537A1-D6FC-4f65-9D91-7224C49458BB}">
                  <c15:layout/>
                </c:ext>
              </c:extLst>
            </c:dLbl>
            <c:dLbl>
              <c:idx val="27"/>
              <c:layout>
                <c:manualLayout>
                  <c:x val="1.1185299521938421E-2"/>
                  <c:y val="1.3559545090188932E-16"/>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36-CD9B-40E4-9F88-6C24EC631BC2}"/>
                </c:ext>
                <c:ext xmlns:c15="http://schemas.microsoft.com/office/drawing/2012/chart" uri="{CE6537A1-D6FC-4f65-9D91-7224C49458BB}">
                  <c15:layout/>
                </c:ext>
              </c:extLst>
            </c:dLbl>
            <c:dLbl>
              <c:idx val="28"/>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37-CD9B-40E4-9F88-6C24EC631BC2}"/>
                </c:ext>
                <c:ext xmlns:c15="http://schemas.microsoft.com/office/drawing/2012/chart" uri="{CE6537A1-D6FC-4f65-9D91-7224C49458BB}">
                  <c15:layout/>
                </c:ext>
              </c:extLst>
            </c:dLbl>
            <c:dLbl>
              <c:idx val="29"/>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38-CD9B-40E4-9F88-6C24EC631BC2}"/>
                </c:ext>
                <c:ext xmlns:c15="http://schemas.microsoft.com/office/drawing/2012/chart" uri="{CE6537A1-D6FC-4f65-9D91-7224C49458BB}">
                  <c15:layout/>
                </c:ext>
              </c:extLst>
            </c:dLbl>
            <c:dLbl>
              <c:idx val="32"/>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39-CD9B-40E4-9F88-6C24EC631BC2}"/>
                </c:ext>
                <c:ext xmlns:c15="http://schemas.microsoft.com/office/drawing/2012/chart" uri="{CE6537A1-D6FC-4f65-9D91-7224C49458BB}">
                  <c15:layout/>
                </c:ext>
              </c:extLst>
            </c:dLbl>
            <c:dLbl>
              <c:idx val="33"/>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3A-CD9B-40E4-9F88-6C24EC631BC2}"/>
                </c:ext>
                <c:ext xmlns:c15="http://schemas.microsoft.com/office/drawing/2012/chart" uri="{CE6537A1-D6FC-4f65-9D91-7224C49458BB}">
                  <c15:layout/>
                </c:ext>
              </c:extLst>
            </c:dLbl>
            <c:dLbl>
              <c:idx val="36"/>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3B-CD9B-40E4-9F88-6C24EC631BC2}"/>
                </c:ext>
                <c:ext xmlns:c15="http://schemas.microsoft.com/office/drawing/2012/chart" uri="{CE6537A1-D6FC-4f65-9D91-7224C49458BB}">
                  <c15:layout/>
                </c:ext>
              </c:extLst>
            </c:dLbl>
            <c:dLbl>
              <c:idx val="37"/>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3C-CD9B-40E4-9F88-6C24EC631BC2}"/>
                </c:ex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b="1">
                    <a:solidFill>
                      <a:sysClr val="windowText" lastClr="000000"/>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Dati!$B$22:$B$59</c:f>
              <c:strCache>
                <c:ptCount val="38"/>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SMĒĶĒŠANA</c:v>
                </c:pt>
                <c:pt idx="35">
                  <c:v>Smēķē, n=260</c:v>
                </c:pt>
                <c:pt idx="36">
                  <c:v>Bijušais smēķētājs/-a, n=89</c:v>
                </c:pt>
                <c:pt idx="37">
                  <c:v>Nesmēķē, n=660</c:v>
                </c:pt>
              </c:strCache>
            </c:strRef>
          </c:cat>
          <c:val>
            <c:numRef>
              <c:f>Dati!$N$22:$N$59</c:f>
              <c:numCache>
                <c:formatCode>General</c:formatCode>
                <c:ptCount val="38"/>
                <c:pt idx="0" formatCode="###0">
                  <c:v>1.9268629867964822</c:v>
                </c:pt>
                <c:pt idx="2" formatCode="###0">
                  <c:v>2.943811869967258</c:v>
                </c:pt>
                <c:pt idx="3" formatCode="###0">
                  <c:v>0.97486516534656276</c:v>
                </c:pt>
                <c:pt idx="5" formatCode="###0">
                  <c:v>2.0256384216150201</c:v>
                </c:pt>
                <c:pt idx="6" formatCode="###0">
                  <c:v>3.2537643639437839</c:v>
                </c:pt>
                <c:pt idx="7" formatCode="###0">
                  <c:v>2.2846006252258388</c:v>
                </c:pt>
                <c:pt idx="8" formatCode="###0">
                  <c:v>2.1336018441315301</c:v>
                </c:pt>
                <c:pt idx="9" formatCode="###0">
                  <c:v>1.2533696191579675</c:v>
                </c:pt>
                <c:pt idx="10" formatCode="###0">
                  <c:v>0.55807546496354354</c:v>
                </c:pt>
                <c:pt idx="12" formatCode="###0">
                  <c:v>1.4602684514039375</c:v>
                </c:pt>
                <c:pt idx="13" formatCode="###0">
                  <c:v>2.7672765314285597</c:v>
                </c:pt>
                <c:pt idx="15" formatCode="###0">
                  <c:v>1.0198115073422975</c:v>
                </c:pt>
                <c:pt idx="16" formatCode="###0">
                  <c:v>2.3902960172167802</c:v>
                </c:pt>
                <c:pt idx="17" formatCode="###0">
                  <c:v>1.1067099423612574</c:v>
                </c:pt>
                <c:pt idx="19" formatCode="###0">
                  <c:v>3.0195020942679021</c:v>
                </c:pt>
                <c:pt idx="20" formatCode="###0">
                  <c:v>2.4371900130848694</c:v>
                </c:pt>
                <c:pt idx="21" formatCode="###0">
                  <c:v>1.3244438622507519</c:v>
                </c:pt>
                <c:pt idx="22" formatCode="###0">
                  <c:v>0.54992181937119544</c:v>
                </c:pt>
                <c:pt idx="23" formatCode="###0">
                  <c:v>2.4223764834674149</c:v>
                </c:pt>
                <c:pt idx="25" formatCode="###0">
                  <c:v>2.7723276577480562</c:v>
                </c:pt>
                <c:pt idx="26" formatCode="###0">
                  <c:v>0.80616959731265536</c:v>
                </c:pt>
                <c:pt idx="27" formatCode="###0">
                  <c:v>1.6925053603681361</c:v>
                </c:pt>
                <c:pt idx="28" formatCode="###0">
                  <c:v>1.9685414952098235</c:v>
                </c:pt>
                <c:pt idx="29" formatCode="###0">
                  <c:v>2.1276459878696325</c:v>
                </c:pt>
                <c:pt idx="31" formatCode="###0">
                  <c:v>2.7723276577480562</c:v>
                </c:pt>
                <c:pt idx="32" formatCode="###0">
                  <c:v>1.9928745979506977</c:v>
                </c:pt>
                <c:pt idx="33" formatCode="###0">
                  <c:v>0.96469961243397462</c:v>
                </c:pt>
                <c:pt idx="35" formatCode="###0">
                  <c:v>5.4863804276453951</c:v>
                </c:pt>
                <c:pt idx="36" formatCode="###0">
                  <c:v>1.1546980250424639</c:v>
                </c:pt>
                <c:pt idx="37" formatCode="###0">
                  <c:v>0.61240258044804985</c:v>
                </c:pt>
              </c:numCache>
            </c:numRef>
          </c:val>
          <c:extLst xmlns:c16r2="http://schemas.microsoft.com/office/drawing/2015/06/chart">
            <c:ext xmlns:c16="http://schemas.microsoft.com/office/drawing/2014/chart" uri="{C3380CC4-5D6E-409C-BE32-E72D297353CC}">
              <c16:uniqueId val="{0000003D-CD9B-40E4-9F88-6C24EC631BC2}"/>
            </c:ext>
          </c:extLst>
        </c:ser>
        <c:ser>
          <c:idx val="12"/>
          <c:order val="12"/>
          <c:tx>
            <c:strRef>
              <c:f>Dati!$O$21</c:f>
              <c:strCache>
                <c:ptCount val="1"/>
                <c:pt idx="0">
                  <c:v>.</c:v>
                </c:pt>
              </c:strCache>
            </c:strRef>
          </c:tx>
          <c:spPr>
            <a:noFill/>
          </c:spPr>
          <c:invertIfNegative val="0"/>
          <c:dLbls>
            <c:delete val="1"/>
          </c:dLbls>
          <c:cat>
            <c:strRef>
              <c:f>Dati!$B$22:$B$59</c:f>
              <c:strCache>
                <c:ptCount val="38"/>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SMĒĶĒŠANA</c:v>
                </c:pt>
                <c:pt idx="35">
                  <c:v>Smēķē, n=260</c:v>
                </c:pt>
                <c:pt idx="36">
                  <c:v>Bijušais smēķētājs/-a, n=89</c:v>
                </c:pt>
                <c:pt idx="37">
                  <c:v>Nesmēķē, n=660</c:v>
                </c:pt>
              </c:strCache>
            </c:strRef>
          </c:cat>
          <c:val>
            <c:numRef>
              <c:f>Dati!$O$22:$O$59</c:f>
              <c:numCache>
                <c:formatCode>General</c:formatCode>
                <c:ptCount val="38"/>
                <c:pt idx="0" formatCode="###0">
                  <c:v>10.559517440848913</c:v>
                </c:pt>
                <c:pt idx="2" formatCode="###0">
                  <c:v>9.5425685576781376</c:v>
                </c:pt>
                <c:pt idx="3" formatCode="###0">
                  <c:v>11.511515262298833</c:v>
                </c:pt>
                <c:pt idx="5" formatCode="###0">
                  <c:v>10.460742006030376</c:v>
                </c:pt>
                <c:pt idx="6" formatCode="###0">
                  <c:v>9.2326160637016113</c:v>
                </c:pt>
                <c:pt idx="7" formatCode="###0">
                  <c:v>10.201779802419557</c:v>
                </c:pt>
                <c:pt idx="8" formatCode="###0">
                  <c:v>10.352778583513865</c:v>
                </c:pt>
                <c:pt idx="9" formatCode="###0">
                  <c:v>11.233010808487428</c:v>
                </c:pt>
                <c:pt idx="10" formatCode="###0">
                  <c:v>11.928304962681851</c:v>
                </c:pt>
                <c:pt idx="12" formatCode="###0">
                  <c:v>11.026111976241458</c:v>
                </c:pt>
                <c:pt idx="13" formatCode="###0">
                  <c:v>9.7191038962168363</c:v>
                </c:pt>
                <c:pt idx="15" formatCode="###0">
                  <c:v>11.466568920303096</c:v>
                </c:pt>
                <c:pt idx="16" formatCode="###0">
                  <c:v>10.096084410428615</c:v>
                </c:pt>
                <c:pt idx="17" formatCode="###0">
                  <c:v>11.379670485284137</c:v>
                </c:pt>
                <c:pt idx="19" formatCode="###0">
                  <c:v>9.466878333377494</c:v>
                </c:pt>
                <c:pt idx="20" formatCode="###0">
                  <c:v>10.049190414560526</c:v>
                </c:pt>
                <c:pt idx="21" formatCode="###0">
                  <c:v>11.161936565394644</c:v>
                </c:pt>
                <c:pt idx="22" formatCode="###0">
                  <c:v>11.936458608274201</c:v>
                </c:pt>
                <c:pt idx="23" formatCode="###0">
                  <c:v>10.06400394417798</c:v>
                </c:pt>
                <c:pt idx="25" formatCode="###0">
                  <c:v>9.7140527698973393</c:v>
                </c:pt>
                <c:pt idx="26" formatCode="###0">
                  <c:v>11.68021083033274</c:v>
                </c:pt>
                <c:pt idx="27" formatCode="###0">
                  <c:v>10.793875067277259</c:v>
                </c:pt>
                <c:pt idx="28" formatCode="###0">
                  <c:v>10.517838932435572</c:v>
                </c:pt>
                <c:pt idx="29" formatCode="###0">
                  <c:v>10.358734439775763</c:v>
                </c:pt>
                <c:pt idx="31" formatCode="###0">
                  <c:v>9.7140527698973393</c:v>
                </c:pt>
                <c:pt idx="32" formatCode="###0">
                  <c:v>10.493505829694698</c:v>
                </c:pt>
                <c:pt idx="33" formatCode="###0">
                  <c:v>11.52168081521142</c:v>
                </c:pt>
                <c:pt idx="35" formatCode="###0">
                  <c:v>7</c:v>
                </c:pt>
                <c:pt idx="36" formatCode="###0">
                  <c:v>11.331682402602931</c:v>
                </c:pt>
                <c:pt idx="37" formatCode="###0">
                  <c:v>11.873977847197345</c:v>
                </c:pt>
              </c:numCache>
            </c:numRef>
          </c:val>
          <c:extLst xmlns:c16r2="http://schemas.microsoft.com/office/drawing/2015/06/chart">
            <c:ext xmlns:c16="http://schemas.microsoft.com/office/drawing/2014/chart" uri="{C3380CC4-5D6E-409C-BE32-E72D297353CC}">
              <c16:uniqueId val="{0000003E-CD9B-40E4-9F88-6C24EC631BC2}"/>
            </c:ext>
          </c:extLst>
        </c:ser>
        <c:ser>
          <c:idx val="13"/>
          <c:order val="13"/>
          <c:tx>
            <c:strRef>
              <c:f>Dati!$P$21</c:f>
              <c:strCache>
                <c:ptCount val="1"/>
                <c:pt idx="0">
                  <c:v>Nav pirkuši, un arī starp draugiem un paziņām nezina tādus, kas to būtu darījuši </c:v>
                </c:pt>
              </c:strCache>
            </c:strRef>
          </c:tx>
          <c:spPr>
            <a:solidFill>
              <a:srgbClr val="1F497D"/>
            </a:solidFill>
          </c:spPr>
          <c:invertIfNegative val="0"/>
          <c:dLbls>
            <c:spPr>
              <a:noFill/>
              <a:ln>
                <a:noFill/>
              </a:ln>
              <a:effectLst/>
            </c:spPr>
            <c:txPr>
              <a:bodyPr wrap="square" lIns="38100" tIns="19050" rIns="38100" bIns="19050" anchor="ctr">
                <a:spAutoFit/>
              </a:bodyPr>
              <a:lstStyle/>
              <a:p>
                <a:pPr>
                  <a:defRPr sz="9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Dati!$B$22:$B$59</c:f>
              <c:strCache>
                <c:ptCount val="38"/>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SMĒĶĒŠANA</c:v>
                </c:pt>
                <c:pt idx="35">
                  <c:v>Smēķē, n=260</c:v>
                </c:pt>
                <c:pt idx="36">
                  <c:v>Bijušais smēķētājs/-a, n=89</c:v>
                </c:pt>
                <c:pt idx="37">
                  <c:v>Nesmēķē, n=660</c:v>
                </c:pt>
              </c:strCache>
            </c:strRef>
          </c:cat>
          <c:val>
            <c:numRef>
              <c:f>Dati!$P$22:$P$59</c:f>
              <c:numCache>
                <c:formatCode>General</c:formatCode>
                <c:ptCount val="38"/>
                <c:pt idx="0" formatCode="###0">
                  <c:v>78.030494441456071</c:v>
                </c:pt>
                <c:pt idx="2" formatCode="###0">
                  <c:v>72.601605240852436</c:v>
                </c:pt>
                <c:pt idx="3" formatCode="###0">
                  <c:v>83.112648301297526</c:v>
                </c:pt>
                <c:pt idx="5" formatCode="###0">
                  <c:v>70.606505773936831</c:v>
                </c:pt>
                <c:pt idx="6" formatCode="###0">
                  <c:v>80.1229469477978</c:v>
                </c:pt>
                <c:pt idx="7" formatCode="###0">
                  <c:v>73.687396385709832</c:v>
                </c:pt>
                <c:pt idx="8" formatCode="###0">
                  <c:v>75.048097661869718</c:v>
                </c:pt>
                <c:pt idx="9" formatCode="###0">
                  <c:v>76.892993742636008</c:v>
                </c:pt>
                <c:pt idx="10" formatCode="###0">
                  <c:v>88.93590037752756</c:v>
                </c:pt>
                <c:pt idx="12" formatCode="###0">
                  <c:v>80.47183596113328</c:v>
                </c:pt>
                <c:pt idx="13" formatCode="###0">
                  <c:v>74.361146504933657</c:v>
                </c:pt>
                <c:pt idx="15" formatCode="###0">
                  <c:v>71.231675989105511</c:v>
                </c:pt>
                <c:pt idx="16" formatCode="###0">
                  <c:v>77.191820825953968</c:v>
                </c:pt>
                <c:pt idx="17" formatCode="###0">
                  <c:v>82.611465474992386</c:v>
                </c:pt>
                <c:pt idx="19" formatCode="###0">
                  <c:v>78.520203913847382</c:v>
                </c:pt>
                <c:pt idx="20" formatCode="###0">
                  <c:v>79.214166149166005</c:v>
                </c:pt>
                <c:pt idx="21" formatCode="###0">
                  <c:v>81.103996176788982</c:v>
                </c:pt>
                <c:pt idx="22" formatCode="###0">
                  <c:v>76.898866344406954</c:v>
                </c:pt>
                <c:pt idx="23" formatCode="###0">
                  <c:v>75.238768557888747</c:v>
                </c:pt>
                <c:pt idx="25" formatCode="###0">
                  <c:v>76.571749356020391</c:v>
                </c:pt>
                <c:pt idx="26" formatCode="###0">
                  <c:v>76.184406838020848</c:v>
                </c:pt>
                <c:pt idx="27" formatCode="###0">
                  <c:v>88.719645653470465</c:v>
                </c:pt>
                <c:pt idx="28" formatCode="###0">
                  <c:v>77.646233700827423</c:v>
                </c:pt>
                <c:pt idx="29" formatCode="###0">
                  <c:v>75.772801229284653</c:v>
                </c:pt>
                <c:pt idx="31" formatCode="###0">
                  <c:v>76.571749356020391</c:v>
                </c:pt>
                <c:pt idx="32" formatCode="###0">
                  <c:v>78.887340905035757</c:v>
                </c:pt>
                <c:pt idx="33" formatCode="###0">
                  <c:v>78.604364614534759</c:v>
                </c:pt>
                <c:pt idx="35" formatCode="###0">
                  <c:v>59.237147862025942</c:v>
                </c:pt>
                <c:pt idx="36" formatCode="###0">
                  <c:v>77.529075935553152</c:v>
                </c:pt>
                <c:pt idx="37" formatCode="###0">
                  <c:v>85.731232824552137</c:v>
                </c:pt>
              </c:numCache>
            </c:numRef>
          </c:val>
          <c:extLst xmlns:c16r2="http://schemas.microsoft.com/office/drawing/2015/06/chart">
            <c:ext xmlns:c16="http://schemas.microsoft.com/office/drawing/2014/chart" uri="{C3380CC4-5D6E-409C-BE32-E72D297353CC}">
              <c16:uniqueId val="{0000003F-CD9B-40E4-9F88-6C24EC631BC2}"/>
            </c:ext>
          </c:extLst>
        </c:ser>
        <c:dLbls>
          <c:dLblPos val="ctr"/>
          <c:showLegendKey val="0"/>
          <c:showVal val="1"/>
          <c:showCatName val="0"/>
          <c:showSerName val="0"/>
          <c:showPercent val="0"/>
          <c:showBubbleSize val="0"/>
        </c:dLbls>
        <c:gapWidth val="15"/>
        <c:overlap val="100"/>
        <c:axId val="406634160"/>
        <c:axId val="406637296"/>
      </c:barChart>
      <c:catAx>
        <c:axId val="406634160"/>
        <c:scaling>
          <c:orientation val="maxMin"/>
        </c:scaling>
        <c:delete val="0"/>
        <c:axPos val="l"/>
        <c:numFmt formatCode="@" sourceLinked="0"/>
        <c:majorTickMark val="out"/>
        <c:minorTickMark val="none"/>
        <c:tickLblPos val="nextTo"/>
        <c:spPr>
          <a:ln w="3175">
            <a:solidFill>
              <a:srgbClr val="000000"/>
            </a:solidFill>
            <a:prstDash val="solid"/>
          </a:ln>
        </c:spPr>
        <c:txPr>
          <a:bodyPr rot="0" vert="horz"/>
          <a:lstStyle/>
          <a:p>
            <a:pPr>
              <a:defRPr sz="900"/>
            </a:pPr>
            <a:endParaRPr lang="en-US"/>
          </a:p>
        </c:txPr>
        <c:crossAx val="406637296"/>
        <c:crosses val="autoZero"/>
        <c:auto val="1"/>
        <c:lblAlgn val="ctr"/>
        <c:lblOffset val="100"/>
        <c:tickLblSkip val="1"/>
        <c:tickMarkSkip val="1"/>
        <c:noMultiLvlLbl val="0"/>
      </c:catAx>
      <c:valAx>
        <c:axId val="406637296"/>
        <c:scaling>
          <c:orientation val="minMax"/>
          <c:max val="215"/>
          <c:min val="0"/>
        </c:scaling>
        <c:delete val="1"/>
        <c:axPos val="t"/>
        <c:numFmt formatCode="0" sourceLinked="1"/>
        <c:majorTickMark val="out"/>
        <c:minorTickMark val="none"/>
        <c:tickLblPos val="nextTo"/>
        <c:crossAx val="406634160"/>
        <c:crosses val="autoZero"/>
        <c:crossBetween val="between"/>
        <c:majorUnit val="20"/>
      </c:valAx>
      <c:spPr>
        <a:noFill/>
        <a:ln w="3175">
          <a:noFill/>
          <a:prstDash val="solid"/>
        </a:ln>
      </c:spPr>
    </c:plotArea>
    <c:plotVisOnly val="1"/>
    <c:dispBlanksAs val="gap"/>
    <c:showDLblsOverMax val="0"/>
  </c:chart>
  <c:spPr>
    <a:noFill/>
    <a:ln w="9525">
      <a:noFill/>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465418709453771"/>
          <c:y val="0.14215596001319508"/>
          <c:w val="0.43138448870361795"/>
          <c:h val="0.69843202932966708"/>
        </c:manualLayout>
      </c:layout>
      <c:pieChart>
        <c:varyColors val="1"/>
        <c:ser>
          <c:idx val="1"/>
          <c:order val="0"/>
          <c:dPt>
            <c:idx val="0"/>
            <c:bubble3D val="0"/>
            <c:spPr>
              <a:solidFill>
                <a:srgbClr val="EE7965"/>
              </a:solidFill>
            </c:spPr>
            <c:extLst xmlns:c16r2="http://schemas.microsoft.com/office/drawing/2015/06/chart">
              <c:ext xmlns:c16="http://schemas.microsoft.com/office/drawing/2014/chart" uri="{C3380CC4-5D6E-409C-BE32-E72D297353CC}">
                <c16:uniqueId val="{00000001-EA19-4AF1-B630-B70DF0176119}"/>
              </c:ext>
            </c:extLst>
          </c:dPt>
          <c:dPt>
            <c:idx val="1"/>
            <c:bubble3D val="0"/>
            <c:spPr>
              <a:solidFill>
                <a:srgbClr val="992410"/>
              </a:solidFill>
            </c:spPr>
            <c:extLst xmlns:c16r2="http://schemas.microsoft.com/office/drawing/2015/06/chart">
              <c:ext xmlns:c16="http://schemas.microsoft.com/office/drawing/2014/chart" uri="{C3380CC4-5D6E-409C-BE32-E72D297353CC}">
                <c16:uniqueId val="{00000003-EA19-4AF1-B630-B70DF0176119}"/>
              </c:ext>
            </c:extLst>
          </c:dPt>
          <c:dPt>
            <c:idx val="2"/>
            <c:bubble3D val="0"/>
            <c:spPr>
              <a:solidFill>
                <a:srgbClr val="66180B"/>
              </a:solidFill>
            </c:spPr>
            <c:extLst xmlns:c16r2="http://schemas.microsoft.com/office/drawing/2015/06/chart">
              <c:ext xmlns:c16="http://schemas.microsoft.com/office/drawing/2014/chart" uri="{C3380CC4-5D6E-409C-BE32-E72D297353CC}">
                <c16:uniqueId val="{00000005-EA19-4AF1-B630-B70DF0176119}"/>
              </c:ext>
            </c:extLst>
          </c:dPt>
          <c:dPt>
            <c:idx val="3"/>
            <c:bubble3D val="0"/>
            <c:spPr>
              <a:solidFill>
                <a:sysClr val="window" lastClr="FFFFFF">
                  <a:lumMod val="75000"/>
                </a:sysClr>
              </a:solidFill>
            </c:spPr>
            <c:extLst xmlns:c16r2="http://schemas.microsoft.com/office/drawing/2015/06/chart">
              <c:ext xmlns:c16="http://schemas.microsoft.com/office/drawing/2014/chart" uri="{C3380CC4-5D6E-409C-BE32-E72D297353CC}">
                <c16:uniqueId val="{00000007-EA19-4AF1-B630-B70DF0176119}"/>
              </c:ext>
            </c:extLst>
          </c:dPt>
          <c:dPt>
            <c:idx val="4"/>
            <c:bubble3D val="0"/>
            <c:spPr>
              <a:solidFill>
                <a:schemeClr val="bg1">
                  <a:lumMod val="75000"/>
                </a:schemeClr>
              </a:solidFill>
            </c:spPr>
            <c:extLst xmlns:c16r2="http://schemas.microsoft.com/office/drawing/2015/06/chart">
              <c:ext xmlns:c16="http://schemas.microsoft.com/office/drawing/2014/chart" uri="{C3380CC4-5D6E-409C-BE32-E72D297353CC}">
                <c16:uniqueId val="{00000009-EA19-4AF1-B630-B70DF0176119}"/>
              </c:ext>
            </c:extLst>
          </c:dPt>
          <c:dLbls>
            <c:dLbl>
              <c:idx val="0"/>
              <c:layout>
                <c:manualLayout>
                  <c:x val="0"/>
                  <c:y val="7.6891511923491876E-2"/>
                </c:manualLayout>
              </c:layout>
              <c:spPr>
                <a:noFill/>
                <a:ln>
                  <a:noFill/>
                </a:ln>
                <a:effectLst/>
              </c:spPr>
              <c:txPr>
                <a:bodyPr wrap="square" lIns="38100" tIns="19050" rIns="38100" bIns="19050" anchor="ctr">
                  <a:noAutofit/>
                </a:bodyPr>
                <a:lstStyle/>
                <a:p>
                  <a:pPr>
                    <a:defRPr sz="1200"/>
                  </a:pPr>
                  <a:endParaRPr lang="en-US"/>
                </a:p>
              </c:txPr>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EA19-4AF1-B630-B70DF0176119}"/>
                </c:ext>
                <c:ext xmlns:c15="http://schemas.microsoft.com/office/drawing/2012/chart" uri="{CE6537A1-D6FC-4f65-9D91-7224C49458BB}">
                  <c15:layout>
                    <c:manualLayout>
                      <c:w val="0.37236367161018391"/>
                      <c:h val="0.26678562600420214"/>
                    </c:manualLayout>
                  </c15:layout>
                </c:ext>
              </c:extLst>
            </c:dLbl>
            <c:dLbl>
              <c:idx val="1"/>
              <c:layout>
                <c:manualLayout>
                  <c:x val="6.2989032964591102E-2"/>
                  <c:y val="-1.0438692307435355E-7"/>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EA19-4AF1-B630-B70DF0176119}"/>
                </c:ext>
                <c:ext xmlns:c15="http://schemas.microsoft.com/office/drawing/2012/chart" uri="{CE6537A1-D6FC-4f65-9D91-7224C49458BB}">
                  <c15:layout>
                    <c:manualLayout>
                      <c:w val="0.34139891604458533"/>
                      <c:h val="0.47773279352226722"/>
                    </c:manualLayout>
                  </c15:layout>
                </c:ext>
              </c:extLst>
            </c:dLbl>
            <c:dLbl>
              <c:idx val="3"/>
              <c:layout>
                <c:manualLayout>
                  <c:x val="-9.8982695233409509E-2"/>
                  <c:y val="1.0438692307435355E-7"/>
                </c:manualLayout>
              </c:layout>
              <c:spPr>
                <a:noFill/>
                <a:ln>
                  <a:noFill/>
                </a:ln>
                <a:effectLst/>
              </c:spPr>
              <c:txPr>
                <a:bodyPr wrap="square" lIns="38100" tIns="19050" rIns="38100" bIns="19050" anchor="ctr">
                  <a:noAutofit/>
                </a:bodyPr>
                <a:lstStyle/>
                <a:p>
                  <a:pPr>
                    <a:defRPr sz="1200"/>
                  </a:pPr>
                  <a:endParaRPr lang="en-US"/>
                </a:p>
              </c:txPr>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7-EA19-4AF1-B630-B70DF0176119}"/>
                </c:ext>
                <c:ext xmlns:c15="http://schemas.microsoft.com/office/drawing/2012/chart" uri="{CE6537A1-D6FC-4f65-9D91-7224C49458BB}">
                  <c15:layout>
                    <c:manualLayout>
                      <c:w val="0.22928213518764701"/>
                      <c:h val="0.20411393413879944"/>
                    </c:manualLayout>
                  </c15:layout>
                </c:ext>
              </c:extLst>
            </c:dLbl>
            <c:spPr>
              <a:noFill/>
              <a:ln>
                <a:noFill/>
              </a:ln>
              <a:effectLst/>
            </c:spPr>
            <c:txPr>
              <a:bodyPr wrap="square" lIns="38100" tIns="19050" rIns="38100" bIns="19050" anchor="ctr">
                <a:spAutoFit/>
              </a:bodyPr>
              <a:lstStyle/>
              <a:p>
                <a:pPr>
                  <a:defRPr sz="1200"/>
                </a:pPr>
                <a:endParaRPr lang="en-US"/>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layout/>
              </c:ext>
            </c:extLst>
          </c:dLbls>
          <c:cat>
            <c:strRef>
              <c:f>Dati!$B$1137:$B$1140</c:f>
              <c:strCache>
                <c:ptCount val="4"/>
                <c:pt idx="0">
                  <c:v>Atmetīs/pārtrauks šo produktu lietošanu, nepāries uz cigarešu vai citu tabakas produktu lietošanu</c:v>
                </c:pt>
                <c:pt idx="1">
                  <c:v>Sāks lietot cigaretes vai citus tabakas produktus vai atgriezīsies pie to lietošanas</c:v>
                </c:pt>
                <c:pt idx="2">
                  <c:v>Pirks nelegāli internetā / ārzemēs / no kontrabandas izplatītājiem</c:v>
                </c:pt>
                <c:pt idx="3">
                  <c:v>Grūti pateikt</c:v>
                </c:pt>
              </c:strCache>
            </c:strRef>
          </c:cat>
          <c:val>
            <c:numRef>
              <c:f>Dati!$C$1137:$C$1140</c:f>
              <c:numCache>
                <c:formatCode>0</c:formatCode>
                <c:ptCount val="4"/>
                <c:pt idx="0">
                  <c:v>5.4659307923026033</c:v>
                </c:pt>
                <c:pt idx="1">
                  <c:v>40.857501448199834</c:v>
                </c:pt>
                <c:pt idx="2">
                  <c:v>41.504651134475374</c:v>
                </c:pt>
                <c:pt idx="3">
                  <c:v>12.171916625022071</c:v>
                </c:pt>
              </c:numCache>
            </c:numRef>
          </c:val>
          <c:extLst xmlns:c16r2="http://schemas.microsoft.com/office/drawing/2015/06/chart">
            <c:ext xmlns:c16="http://schemas.microsoft.com/office/drawing/2014/chart" uri="{C3380CC4-5D6E-409C-BE32-E72D297353CC}">
              <c16:uniqueId val="{0000000A-EA19-4AF1-B630-B70DF0176119}"/>
            </c:ext>
          </c:extLst>
        </c:ser>
        <c:dLbls>
          <c:showLegendKey val="0"/>
          <c:showVal val="0"/>
          <c:showCatName val="0"/>
          <c:showSerName val="0"/>
          <c:showPercent val="0"/>
          <c:showBubbleSize val="0"/>
          <c:showLeaderLines val="0"/>
        </c:dLbls>
        <c:firstSliceAng val="5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5498633024684076"/>
          <c:y val="1.5400856133830248E-2"/>
        </c:manualLayout>
      </c:layout>
      <c:overlay val="0"/>
      <c:spPr>
        <a:solidFill>
          <a:schemeClr val="bg1"/>
        </a:solidFill>
        <a:ln w="3175">
          <a:solidFill>
            <a:schemeClr val="tx1"/>
          </a:solidFill>
        </a:ln>
        <a:effectLst>
          <a:outerShdw dist="38100" dir="2700000" algn="tl" rotWithShape="0">
            <a:prstClr val="black"/>
          </a:outerShdw>
        </a:effectLst>
      </c:spPr>
    </c:title>
    <c:autoTitleDeleted val="0"/>
    <c:plotArea>
      <c:layout>
        <c:manualLayout>
          <c:layoutTarget val="inner"/>
          <c:xMode val="edge"/>
          <c:yMode val="edge"/>
          <c:x val="0.47378231352365868"/>
          <c:y val="3.2211910110659797E-2"/>
          <c:w val="0.50060742407199099"/>
          <c:h val="0.95870748144954498"/>
        </c:manualLayout>
      </c:layout>
      <c:barChart>
        <c:barDir val="bar"/>
        <c:grouping val="clustered"/>
        <c:varyColors val="0"/>
        <c:ser>
          <c:idx val="0"/>
          <c:order val="0"/>
          <c:tx>
            <c:strRef>
              <c:f>Dati!$C$64</c:f>
              <c:strCache>
                <c:ptCount val="1"/>
                <c:pt idx="0">
                  <c:v>05.2022, n=98</c:v>
                </c:pt>
              </c:strCache>
            </c:strRef>
          </c:tx>
          <c:spPr>
            <a:solidFill>
              <a:schemeClr val="accent3">
                <a:lumMod val="50000"/>
              </a:schemeClr>
            </a:solidFill>
            <a:ln w="25400">
              <a:noFill/>
            </a:ln>
          </c:spPr>
          <c:invertIfNegative val="0"/>
          <c:dPt>
            <c:idx val="0"/>
            <c:invertIfNegative val="0"/>
            <c:bubble3D val="0"/>
            <c:extLst xmlns:c16r2="http://schemas.microsoft.com/office/drawing/2015/06/chart">
              <c:ext xmlns:c16="http://schemas.microsoft.com/office/drawing/2014/chart" uri="{C3380CC4-5D6E-409C-BE32-E72D297353CC}">
                <c16:uniqueId val="{00000000-D27D-420F-A3C8-DD807A2561B3}"/>
              </c:ext>
            </c:extLst>
          </c:dPt>
          <c:dPt>
            <c:idx val="3"/>
            <c:invertIfNegative val="0"/>
            <c:bubble3D val="0"/>
            <c:spPr>
              <a:solidFill>
                <a:schemeClr val="accent3">
                  <a:lumMod val="50000"/>
                </a:schemeClr>
              </a:solidFill>
              <a:ln w="3175">
                <a:noFill/>
                <a:prstDash val="solid"/>
              </a:ln>
            </c:spPr>
            <c:extLst xmlns:c16r2="http://schemas.microsoft.com/office/drawing/2015/06/chart">
              <c:ext xmlns:c16="http://schemas.microsoft.com/office/drawing/2014/chart" uri="{C3380CC4-5D6E-409C-BE32-E72D297353CC}">
                <c16:uniqueId val="{00000002-D27D-420F-A3C8-DD807A2561B3}"/>
              </c:ext>
            </c:extLst>
          </c:dPt>
          <c:dPt>
            <c:idx val="4"/>
            <c:invertIfNegative val="0"/>
            <c:bubble3D val="0"/>
            <c:extLst xmlns:c16r2="http://schemas.microsoft.com/office/drawing/2015/06/chart">
              <c:ext xmlns:c16="http://schemas.microsoft.com/office/drawing/2014/chart" uri="{C3380CC4-5D6E-409C-BE32-E72D297353CC}">
                <c16:uniqueId val="{00000003-D27D-420F-A3C8-DD807A2561B3}"/>
              </c:ext>
            </c:extLst>
          </c:dPt>
          <c:dPt>
            <c:idx val="5"/>
            <c:invertIfNegative val="0"/>
            <c:bubble3D val="0"/>
            <c:extLst xmlns:c16r2="http://schemas.microsoft.com/office/drawing/2015/06/chart">
              <c:ext xmlns:c16="http://schemas.microsoft.com/office/drawing/2014/chart" uri="{C3380CC4-5D6E-409C-BE32-E72D297353CC}">
                <c16:uniqueId val="{00000004-D27D-420F-A3C8-DD807A2561B3}"/>
              </c:ext>
            </c:extLst>
          </c:dPt>
          <c:dPt>
            <c:idx val="6"/>
            <c:invertIfNegative val="0"/>
            <c:bubble3D val="0"/>
            <c:spPr>
              <a:solidFill>
                <a:schemeClr val="accent3">
                  <a:lumMod val="50000"/>
                </a:schemeClr>
              </a:solidFill>
              <a:ln w="3175">
                <a:noFill/>
                <a:prstDash val="solid"/>
              </a:ln>
            </c:spPr>
            <c:extLst xmlns:c16r2="http://schemas.microsoft.com/office/drawing/2015/06/chart">
              <c:ext xmlns:c16="http://schemas.microsoft.com/office/drawing/2014/chart" uri="{C3380CC4-5D6E-409C-BE32-E72D297353CC}">
                <c16:uniqueId val="{00000006-D27D-420F-A3C8-DD807A2561B3}"/>
              </c:ext>
            </c:extLst>
          </c:dPt>
          <c:dPt>
            <c:idx val="7"/>
            <c:invertIfNegative val="0"/>
            <c:bubble3D val="0"/>
            <c:extLst xmlns:c16r2="http://schemas.microsoft.com/office/drawing/2015/06/chart">
              <c:ext xmlns:c16="http://schemas.microsoft.com/office/drawing/2014/chart" uri="{C3380CC4-5D6E-409C-BE32-E72D297353CC}">
                <c16:uniqueId val="{00000007-D27D-420F-A3C8-DD807A2561B3}"/>
              </c:ext>
            </c:extLst>
          </c:dPt>
          <c:dPt>
            <c:idx val="8"/>
            <c:invertIfNegative val="0"/>
            <c:bubble3D val="0"/>
            <c:spPr>
              <a:solidFill>
                <a:schemeClr val="accent3">
                  <a:lumMod val="50000"/>
                </a:schemeClr>
              </a:solidFill>
              <a:ln w="3175">
                <a:noFill/>
                <a:prstDash val="solid"/>
              </a:ln>
            </c:spPr>
            <c:extLst xmlns:c16r2="http://schemas.microsoft.com/office/drawing/2015/06/chart">
              <c:ext xmlns:c16="http://schemas.microsoft.com/office/drawing/2014/chart" uri="{C3380CC4-5D6E-409C-BE32-E72D297353CC}">
                <c16:uniqueId val="{00000009-D27D-420F-A3C8-DD807A2561B3}"/>
              </c:ext>
            </c:extLst>
          </c:dPt>
          <c:dPt>
            <c:idx val="9"/>
            <c:invertIfNegative val="0"/>
            <c:bubble3D val="0"/>
            <c:extLst xmlns:c16r2="http://schemas.microsoft.com/office/drawing/2015/06/chart">
              <c:ext xmlns:c16="http://schemas.microsoft.com/office/drawing/2014/chart" uri="{C3380CC4-5D6E-409C-BE32-E72D297353CC}">
                <c16:uniqueId val="{0000000A-D27D-420F-A3C8-DD807A2561B3}"/>
              </c:ext>
            </c:extLst>
          </c:dPt>
          <c:dPt>
            <c:idx val="10"/>
            <c:invertIfNegative val="0"/>
            <c:bubble3D val="0"/>
            <c:spPr>
              <a:solidFill>
                <a:schemeClr val="accent3">
                  <a:lumMod val="50000"/>
                </a:schemeClr>
              </a:solidFill>
              <a:ln w="6350">
                <a:solidFill>
                  <a:schemeClr val="accent1"/>
                </a:solidFill>
              </a:ln>
            </c:spPr>
            <c:extLst xmlns:c16r2="http://schemas.microsoft.com/office/drawing/2015/06/chart">
              <c:ext xmlns:c16="http://schemas.microsoft.com/office/drawing/2014/chart" uri="{C3380CC4-5D6E-409C-BE32-E72D297353CC}">
                <c16:uniqueId val="{0000000C-D27D-420F-A3C8-DD807A2561B3}"/>
              </c:ext>
            </c:extLst>
          </c:dPt>
          <c:dPt>
            <c:idx val="11"/>
            <c:invertIfNegative val="0"/>
            <c:bubble3D val="0"/>
            <c:extLst xmlns:c16r2="http://schemas.microsoft.com/office/drawing/2015/06/chart">
              <c:ext xmlns:c16="http://schemas.microsoft.com/office/drawing/2014/chart" uri="{C3380CC4-5D6E-409C-BE32-E72D297353CC}">
                <c16:uniqueId val="{0000000D-D27D-420F-A3C8-DD807A2561B3}"/>
              </c:ext>
            </c:extLst>
          </c:dPt>
          <c:dPt>
            <c:idx val="12"/>
            <c:invertIfNegative val="0"/>
            <c:bubble3D val="0"/>
            <c:spPr>
              <a:solidFill>
                <a:schemeClr val="accent3">
                  <a:lumMod val="50000"/>
                </a:schemeClr>
              </a:solidFill>
              <a:ln w="6350">
                <a:solidFill>
                  <a:schemeClr val="accent1"/>
                </a:solidFill>
              </a:ln>
            </c:spPr>
            <c:extLst xmlns:c16r2="http://schemas.microsoft.com/office/drawing/2015/06/chart">
              <c:ext xmlns:c16="http://schemas.microsoft.com/office/drawing/2014/chart" uri="{C3380CC4-5D6E-409C-BE32-E72D297353CC}">
                <c16:uniqueId val="{0000000F-D27D-420F-A3C8-DD807A2561B3}"/>
              </c:ext>
            </c:extLst>
          </c:dPt>
          <c:dPt>
            <c:idx val="13"/>
            <c:invertIfNegative val="0"/>
            <c:bubble3D val="0"/>
            <c:extLst xmlns:c16r2="http://schemas.microsoft.com/office/drawing/2015/06/chart">
              <c:ext xmlns:c16="http://schemas.microsoft.com/office/drawing/2014/chart" uri="{C3380CC4-5D6E-409C-BE32-E72D297353CC}">
                <c16:uniqueId val="{00000010-D27D-420F-A3C8-DD807A2561B3}"/>
              </c:ext>
            </c:extLst>
          </c:dPt>
          <c:dPt>
            <c:idx val="15"/>
            <c:invertIfNegative val="0"/>
            <c:bubble3D val="0"/>
            <c:spPr>
              <a:solidFill>
                <a:schemeClr val="accent3">
                  <a:lumMod val="50000"/>
                </a:schemeClr>
              </a:solidFill>
              <a:ln w="6350">
                <a:solidFill>
                  <a:schemeClr val="accent1"/>
                </a:solidFill>
              </a:ln>
            </c:spPr>
            <c:extLst xmlns:c16r2="http://schemas.microsoft.com/office/drawing/2015/06/chart">
              <c:ext xmlns:c16="http://schemas.microsoft.com/office/drawing/2014/chart" uri="{C3380CC4-5D6E-409C-BE32-E72D297353CC}">
                <c16:uniqueId val="{00000012-D27D-420F-A3C8-DD807A2561B3}"/>
              </c:ext>
            </c:extLst>
          </c:dPt>
          <c:dPt>
            <c:idx val="16"/>
            <c:invertIfNegative val="0"/>
            <c:bubble3D val="0"/>
            <c:extLst xmlns:c16r2="http://schemas.microsoft.com/office/drawing/2015/06/chart">
              <c:ext xmlns:c16="http://schemas.microsoft.com/office/drawing/2014/chart" uri="{C3380CC4-5D6E-409C-BE32-E72D297353CC}">
                <c16:uniqueId val="{00000013-D27D-420F-A3C8-DD807A2561B3}"/>
              </c:ext>
            </c:extLst>
          </c:dPt>
          <c:dLbls>
            <c:dLbl>
              <c:idx val="1"/>
              <c:layout/>
              <c:spPr>
                <a:noFill/>
                <a:ln w="25400">
                  <a:noFill/>
                </a:ln>
              </c:spPr>
              <c:txPr>
                <a:bodyPr/>
                <a:lstStyle/>
                <a:p>
                  <a:pPr>
                    <a:defRPr sz="1100" b="1" i="0" u="none" strike="noStrike" baseline="0">
                      <a:solidFill>
                        <a:srgbClr val="000000"/>
                      </a:solidFill>
                      <a:latin typeface="Arial"/>
                      <a:ea typeface="Arial"/>
                      <a:cs typeface="Arial"/>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4-D27D-420F-A3C8-DD807A2561B3}"/>
                </c:ext>
                <c:ext xmlns:c15="http://schemas.microsoft.com/office/drawing/2012/chart" uri="{CE6537A1-D6FC-4f65-9D91-7224C49458BB}">
                  <c15:layout/>
                </c:ext>
              </c:extLst>
            </c:dLbl>
            <c:dLbl>
              <c:idx val="9"/>
              <c:spPr>
                <a:noFill/>
                <a:ln w="25400">
                  <a:noFill/>
                </a:ln>
              </c:spPr>
              <c:txPr>
                <a:bodyPr/>
                <a:lstStyle/>
                <a:p>
                  <a:pPr>
                    <a:defRPr sz="1100" b="1" i="0" u="none" strike="noStrike" baseline="0">
                      <a:solidFill>
                        <a:srgbClr val="000000"/>
                      </a:solidFill>
                      <a:latin typeface="Arial"/>
                      <a:ea typeface="Arial"/>
                      <a:cs typeface="Arial"/>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D27D-420F-A3C8-DD807A2561B3}"/>
                </c:ext>
                <c:ext xmlns:c15="http://schemas.microsoft.com/office/drawing/2012/chart" uri="{CE6537A1-D6FC-4f65-9D91-7224C49458BB}"/>
              </c:extLst>
            </c:dLbl>
            <c:spPr>
              <a:noFill/>
              <a:ln w="25400">
                <a:noFill/>
              </a:ln>
            </c:spPr>
            <c:txPr>
              <a:bodyPr wrap="square" lIns="38100" tIns="19050" rIns="38100" bIns="19050" anchor="ctr">
                <a:spAutoFit/>
              </a:bodyPr>
              <a:lstStyle/>
              <a:p>
                <a:pPr>
                  <a:defRPr sz="11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Dati!$B$65:$B$72</c:f>
              <c:strCache>
                <c:ptCount val="8"/>
                <c:pt idx="0">
                  <c:v>Kontrabandas preces ir ievērojami lētākas un izdevīgākas nekā legālās preces</c:v>
                </c:pt>
                <c:pt idx="1">
                  <c:v>Kontrabandas preces ir tikpat kvalitatīvas kā legālās preces</c:v>
                </c:pt>
                <c:pt idx="2">
                  <c:v>Kontrabandas preces ir vieglāk un ērtāk pieejamas par legālajām precēm</c:v>
                </c:pt>
                <c:pt idx="3">
                  <c:v>Jo tās tirgo pazīstami cilvēki — lai viņus atbalstītu</c:v>
                </c:pt>
                <c:pt idx="4">
                  <c:v>Pērk kontrabandas preces par spīti valstij, lai valsts nodokļos nesaņemtu naudu</c:v>
                </c:pt>
                <c:pt idx="5">
                  <c:v>Lai palīdzētu sava novada/pilsētas/pagasta ekonomikai*</c:v>
                </c:pt>
                <c:pt idx="6">
                  <c:v>Citi iemesli</c:v>
                </c:pt>
                <c:pt idx="7">
                  <c:v>Grūti pateikt</c:v>
                </c:pt>
              </c:strCache>
            </c:strRef>
          </c:cat>
          <c:val>
            <c:numRef>
              <c:f>Dati!$C$65:$C$72</c:f>
              <c:numCache>
                <c:formatCode>###0</c:formatCode>
                <c:ptCount val="8"/>
                <c:pt idx="0">
                  <c:v>89.985483566727197</c:v>
                </c:pt>
                <c:pt idx="1">
                  <c:v>12.516262957700841</c:v>
                </c:pt>
                <c:pt idx="2">
                  <c:v>9.9184357320700887</c:v>
                </c:pt>
                <c:pt idx="3">
                  <c:v>9.3183445707620525</c:v>
                </c:pt>
                <c:pt idx="4">
                  <c:v>5.2823559435452738</c:v>
                </c:pt>
                <c:pt idx="5">
                  <c:v>0</c:v>
                </c:pt>
                <c:pt idx="6">
                  <c:v>3.8255929992108282</c:v>
                </c:pt>
                <c:pt idx="7">
                  <c:v>0.90430090863041246</c:v>
                </c:pt>
              </c:numCache>
            </c:numRef>
          </c:val>
          <c:extLst xmlns:c16r2="http://schemas.microsoft.com/office/drawing/2015/06/chart">
            <c:ext xmlns:c16="http://schemas.microsoft.com/office/drawing/2014/chart" uri="{C3380CC4-5D6E-409C-BE32-E72D297353CC}">
              <c16:uniqueId val="{00000015-D27D-420F-A3C8-DD807A2561B3}"/>
            </c:ext>
          </c:extLst>
        </c:ser>
        <c:ser>
          <c:idx val="1"/>
          <c:order val="1"/>
          <c:tx>
            <c:strRef>
              <c:f>Dati!$D$64</c:f>
              <c:strCache>
                <c:ptCount val="1"/>
                <c:pt idx="0">
                  <c:v>07.2021, n=116</c:v>
                </c:pt>
              </c:strCache>
            </c:strRef>
          </c:tx>
          <c:spPr>
            <a:solidFill>
              <a:schemeClr val="accent3">
                <a:lumMod val="60000"/>
                <a:lumOff val="40000"/>
              </a:schemeClr>
            </a:solidFill>
          </c:spPr>
          <c:invertIfNegative val="0"/>
          <c:dPt>
            <c:idx val="6"/>
            <c:invertIfNegative val="0"/>
            <c:bubble3D val="0"/>
            <c:extLst xmlns:c16r2="http://schemas.microsoft.com/office/drawing/2015/06/chart">
              <c:ext xmlns:c16="http://schemas.microsoft.com/office/drawing/2014/chart" uri="{C3380CC4-5D6E-409C-BE32-E72D297353CC}">
                <c16:uniqueId val="{00000016-D27D-420F-A3C8-DD807A2561B3}"/>
              </c:ext>
            </c:extLst>
          </c:dPt>
          <c:dPt>
            <c:idx val="7"/>
            <c:invertIfNegative val="0"/>
            <c:bubble3D val="0"/>
            <c:extLst xmlns:c16r2="http://schemas.microsoft.com/office/drawing/2015/06/chart">
              <c:ext xmlns:c16="http://schemas.microsoft.com/office/drawing/2014/chart" uri="{C3380CC4-5D6E-409C-BE32-E72D297353CC}">
                <c16:uniqueId val="{00000017-D27D-420F-A3C8-DD807A2561B3}"/>
              </c:ext>
            </c:extLst>
          </c:dPt>
          <c:dLbls>
            <c:spPr>
              <a:noFill/>
              <a:ln>
                <a:noFill/>
              </a:ln>
              <a:effectLst/>
            </c:spPr>
            <c:txPr>
              <a:bodyPr wrap="square" lIns="38100" tIns="19050" rIns="38100" bIns="19050" anchor="ctr">
                <a:spAutoFit/>
              </a:bodyPr>
              <a:lstStyle/>
              <a:p>
                <a:pPr>
                  <a:defRPr sz="10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Dati!$B$65:$B$72</c:f>
              <c:strCache>
                <c:ptCount val="8"/>
                <c:pt idx="0">
                  <c:v>Kontrabandas preces ir ievērojami lētākas un izdevīgākas nekā legālās preces</c:v>
                </c:pt>
                <c:pt idx="1">
                  <c:v>Kontrabandas preces ir tikpat kvalitatīvas kā legālās preces</c:v>
                </c:pt>
                <c:pt idx="2">
                  <c:v>Kontrabandas preces ir vieglāk un ērtāk pieejamas par legālajām precēm</c:v>
                </c:pt>
                <c:pt idx="3">
                  <c:v>Jo tās tirgo pazīstami cilvēki — lai viņus atbalstītu</c:v>
                </c:pt>
                <c:pt idx="4">
                  <c:v>Pērk kontrabandas preces par spīti valstij, lai valsts nodokļos nesaņemtu naudu</c:v>
                </c:pt>
                <c:pt idx="5">
                  <c:v>Lai palīdzētu sava novada/pilsētas/pagasta ekonomikai*</c:v>
                </c:pt>
                <c:pt idx="6">
                  <c:v>Citi iemesli</c:v>
                </c:pt>
                <c:pt idx="7">
                  <c:v>Grūti pateikt</c:v>
                </c:pt>
              </c:strCache>
            </c:strRef>
          </c:cat>
          <c:val>
            <c:numRef>
              <c:f>Dati!$D$65:$D$72</c:f>
              <c:numCache>
                <c:formatCode>0</c:formatCode>
                <c:ptCount val="8"/>
                <c:pt idx="0">
                  <c:v>96.412699262881091</c:v>
                </c:pt>
                <c:pt idx="1">
                  <c:v>20.207356856215235</c:v>
                </c:pt>
                <c:pt idx="2">
                  <c:v>6.9132469433160901</c:v>
                </c:pt>
                <c:pt idx="3">
                  <c:v>5.1889522358881877</c:v>
                </c:pt>
                <c:pt idx="4">
                  <c:v>9.4943358275105485</c:v>
                </c:pt>
                <c:pt idx="5">
                  <c:v>0.82574728751188087</c:v>
                </c:pt>
                <c:pt idx="6">
                  <c:v>3.4403801480523519</c:v>
                </c:pt>
                <c:pt idx="7">
                  <c:v>1.8499329193934013</c:v>
                </c:pt>
              </c:numCache>
            </c:numRef>
          </c:val>
          <c:extLst xmlns:c16r2="http://schemas.microsoft.com/office/drawing/2015/06/chart">
            <c:ext xmlns:c16="http://schemas.microsoft.com/office/drawing/2014/chart" uri="{C3380CC4-5D6E-409C-BE32-E72D297353CC}">
              <c16:uniqueId val="{00000018-D27D-420F-A3C8-DD807A2561B3}"/>
            </c:ext>
          </c:extLst>
        </c:ser>
        <c:ser>
          <c:idx val="2"/>
          <c:order val="2"/>
          <c:tx>
            <c:strRef>
              <c:f>Dati!$E$64</c:f>
              <c:strCache>
                <c:ptCount val="1"/>
                <c:pt idx="0">
                  <c:v>08.2020, n=148</c:v>
                </c:pt>
              </c:strCache>
            </c:strRef>
          </c:tx>
          <c:spPr>
            <a:solidFill>
              <a:srgbClr val="F4A698"/>
            </a:solidFill>
          </c:spPr>
          <c:invertIfNegative val="0"/>
          <c:dLbls>
            <c:spPr>
              <a:noFill/>
              <a:ln>
                <a:noFill/>
              </a:ln>
              <a:effectLst/>
            </c:spPr>
            <c:txPr>
              <a:bodyPr wrap="square" lIns="38100" tIns="19050" rIns="38100" bIns="19050" anchor="ctr">
                <a:spAutoFit/>
              </a:bodyPr>
              <a:lstStyle/>
              <a:p>
                <a:pPr>
                  <a:defRPr sz="10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Dati!$B$65:$B$72</c:f>
              <c:strCache>
                <c:ptCount val="8"/>
                <c:pt idx="0">
                  <c:v>Kontrabandas preces ir ievērojami lētākas un izdevīgākas nekā legālās preces</c:v>
                </c:pt>
                <c:pt idx="1">
                  <c:v>Kontrabandas preces ir tikpat kvalitatīvas kā legālās preces</c:v>
                </c:pt>
                <c:pt idx="2">
                  <c:v>Kontrabandas preces ir vieglāk un ērtāk pieejamas par legālajām precēm</c:v>
                </c:pt>
                <c:pt idx="3">
                  <c:v>Jo tās tirgo pazīstami cilvēki — lai viņus atbalstītu</c:v>
                </c:pt>
                <c:pt idx="4">
                  <c:v>Pērk kontrabandas preces par spīti valstij, lai valsts nodokļos nesaņemtu naudu</c:v>
                </c:pt>
                <c:pt idx="5">
                  <c:v>Lai palīdzētu sava novada/pilsētas/pagasta ekonomikai*</c:v>
                </c:pt>
                <c:pt idx="6">
                  <c:v>Citi iemesli</c:v>
                </c:pt>
                <c:pt idx="7">
                  <c:v>Grūti pateikt</c:v>
                </c:pt>
              </c:strCache>
            </c:strRef>
          </c:cat>
          <c:val>
            <c:numRef>
              <c:f>Dati!$E$65:$E$72</c:f>
              <c:numCache>
                <c:formatCode>0</c:formatCode>
                <c:ptCount val="8"/>
                <c:pt idx="0">
                  <c:v>92.435102751540342</c:v>
                </c:pt>
                <c:pt idx="1">
                  <c:v>11.464734394671005</c:v>
                </c:pt>
                <c:pt idx="2">
                  <c:v>8.4212502618746079</c:v>
                </c:pt>
                <c:pt idx="3">
                  <c:v>5.1682080343221903</c:v>
                </c:pt>
                <c:pt idx="4">
                  <c:v>1.4722296204195009</c:v>
                </c:pt>
                <c:pt idx="5">
                  <c:v>0</c:v>
                </c:pt>
                <c:pt idx="6">
                  <c:v>2.4150653268257591</c:v>
                </c:pt>
                <c:pt idx="7">
                  <c:v>1.8890491431226986</c:v>
                </c:pt>
              </c:numCache>
            </c:numRef>
          </c:val>
          <c:extLst xmlns:c16r2="http://schemas.microsoft.com/office/drawing/2015/06/chart">
            <c:ext xmlns:c16="http://schemas.microsoft.com/office/drawing/2014/chart" uri="{C3380CC4-5D6E-409C-BE32-E72D297353CC}">
              <c16:uniqueId val="{00000019-D27D-420F-A3C8-DD807A2561B3}"/>
            </c:ext>
          </c:extLst>
        </c:ser>
        <c:ser>
          <c:idx val="3"/>
          <c:order val="3"/>
          <c:tx>
            <c:strRef>
              <c:f>Dati!$F$64</c:f>
              <c:strCache>
                <c:ptCount val="1"/>
                <c:pt idx="0">
                  <c:v>05.2019, n=150</c:v>
                </c:pt>
              </c:strCache>
            </c:strRef>
          </c:tx>
          <c:spPr>
            <a:solidFill>
              <a:srgbClr val="F9D2CC"/>
            </a:solidFill>
          </c:spPr>
          <c:invertIfNegative val="0"/>
          <c:dLbls>
            <c:spPr>
              <a:noFill/>
              <a:ln>
                <a:noFill/>
              </a:ln>
              <a:effectLst/>
            </c:spPr>
            <c:txPr>
              <a:bodyPr wrap="square" lIns="38100" tIns="19050" rIns="38100" bIns="19050" anchor="ctr">
                <a:spAutoFit/>
              </a:bodyPr>
              <a:lstStyle/>
              <a:p>
                <a:pPr>
                  <a:defRPr sz="10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Dati!$B$65:$B$72</c:f>
              <c:strCache>
                <c:ptCount val="8"/>
                <c:pt idx="0">
                  <c:v>Kontrabandas preces ir ievērojami lētākas un izdevīgākas nekā legālās preces</c:v>
                </c:pt>
                <c:pt idx="1">
                  <c:v>Kontrabandas preces ir tikpat kvalitatīvas kā legālās preces</c:v>
                </c:pt>
                <c:pt idx="2">
                  <c:v>Kontrabandas preces ir vieglāk un ērtāk pieejamas par legālajām precēm</c:v>
                </c:pt>
                <c:pt idx="3">
                  <c:v>Jo tās tirgo pazīstami cilvēki — lai viņus atbalstītu</c:v>
                </c:pt>
                <c:pt idx="4">
                  <c:v>Pērk kontrabandas preces par spīti valstij, lai valsts nodokļos nesaņemtu naudu</c:v>
                </c:pt>
                <c:pt idx="5">
                  <c:v>Lai palīdzētu sava novada/pilsētas/pagasta ekonomikai*</c:v>
                </c:pt>
                <c:pt idx="6">
                  <c:v>Citi iemesli</c:v>
                </c:pt>
                <c:pt idx="7">
                  <c:v>Grūti pateikt</c:v>
                </c:pt>
              </c:strCache>
            </c:strRef>
          </c:cat>
          <c:val>
            <c:numRef>
              <c:f>Dati!$F$65:$F$72</c:f>
              <c:numCache>
                <c:formatCode>0</c:formatCode>
                <c:ptCount val="8"/>
                <c:pt idx="0">
                  <c:v>92.740831888005459</c:v>
                </c:pt>
                <c:pt idx="1">
                  <c:v>17.925988030191863</c:v>
                </c:pt>
                <c:pt idx="2">
                  <c:v>8.8180349519643872</c:v>
                </c:pt>
                <c:pt idx="3">
                  <c:v>4.4650807944719997</c:v>
                </c:pt>
                <c:pt idx="4">
                  <c:v>7.9004883726435002</c:v>
                </c:pt>
                <c:pt idx="5">
                  <c:v>0</c:v>
                </c:pt>
                <c:pt idx="6">
                  <c:v>2.5740830645707953</c:v>
                </c:pt>
                <c:pt idx="7">
                  <c:v>1.2920326824609654</c:v>
                </c:pt>
              </c:numCache>
            </c:numRef>
          </c:val>
          <c:extLst xmlns:c16r2="http://schemas.microsoft.com/office/drawing/2015/06/chart">
            <c:ext xmlns:c16="http://schemas.microsoft.com/office/drawing/2014/chart" uri="{C3380CC4-5D6E-409C-BE32-E72D297353CC}">
              <c16:uniqueId val="{0000001A-D27D-420F-A3C8-DD807A2561B3}"/>
            </c:ext>
          </c:extLst>
        </c:ser>
        <c:dLbls>
          <c:showLegendKey val="0"/>
          <c:showVal val="0"/>
          <c:showCatName val="0"/>
          <c:showSerName val="0"/>
          <c:showPercent val="0"/>
          <c:showBubbleSize val="0"/>
        </c:dLbls>
        <c:gapWidth val="20"/>
        <c:axId val="406638472"/>
        <c:axId val="406631808"/>
      </c:barChart>
      <c:catAx>
        <c:axId val="406638472"/>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100" b="0" i="0" u="none" strike="noStrike" baseline="0">
                <a:solidFill>
                  <a:srgbClr val="000000"/>
                </a:solidFill>
                <a:latin typeface="Arial"/>
                <a:ea typeface="Arial"/>
                <a:cs typeface="Arial"/>
              </a:defRPr>
            </a:pPr>
            <a:endParaRPr lang="en-US"/>
          </a:p>
        </c:txPr>
        <c:crossAx val="406631808"/>
        <c:crosses val="autoZero"/>
        <c:auto val="1"/>
        <c:lblAlgn val="ctr"/>
        <c:lblOffset val="100"/>
        <c:tickLblSkip val="1"/>
        <c:tickMarkSkip val="1"/>
        <c:noMultiLvlLbl val="0"/>
      </c:catAx>
      <c:valAx>
        <c:axId val="406631808"/>
        <c:scaling>
          <c:orientation val="minMax"/>
          <c:max val="110"/>
          <c:min val="0"/>
        </c:scaling>
        <c:delete val="1"/>
        <c:axPos val="t"/>
        <c:numFmt formatCode="###0" sourceLinked="1"/>
        <c:majorTickMark val="out"/>
        <c:minorTickMark val="none"/>
        <c:tickLblPos val="nextTo"/>
        <c:crossAx val="406638472"/>
        <c:crosses val="autoZero"/>
        <c:crossBetween val="between"/>
        <c:majorUnit val="20"/>
      </c:valAx>
      <c:spPr>
        <a:noFill/>
        <a:ln w="25400">
          <a:noFill/>
        </a:ln>
      </c:spPr>
    </c:plotArea>
    <c:legend>
      <c:legendPos val="r"/>
      <c:layout>
        <c:manualLayout>
          <c:xMode val="edge"/>
          <c:yMode val="edge"/>
          <c:x val="0.71808400634575476"/>
          <c:y val="0.69844175562984578"/>
          <c:w val="0.19082062435549613"/>
          <c:h val="0.20533367393589577"/>
        </c:manualLayout>
      </c:layout>
      <c:overlay val="0"/>
      <c:txPr>
        <a:bodyPr/>
        <a:lstStyle/>
        <a:p>
          <a:pPr>
            <a:defRPr sz="900"/>
          </a:pPr>
          <a:endParaRPr lang="en-US"/>
        </a:p>
      </c:txPr>
    </c:legend>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sz="900"/>
              <a:t>%</a:t>
            </a:r>
          </a:p>
        </c:rich>
      </c:tx>
      <c:layout>
        <c:manualLayout>
          <c:xMode val="edge"/>
          <c:yMode val="edge"/>
          <c:x val="0.97458624551971329"/>
          <c:y val="2.7543453541260563E-2"/>
        </c:manualLayout>
      </c:layout>
      <c:overlay val="0"/>
      <c:spPr>
        <a:solidFill>
          <a:schemeClr val="bg1"/>
        </a:solidFill>
        <a:ln w="3175">
          <a:solidFill>
            <a:schemeClr val="tx1"/>
          </a:solidFill>
        </a:ln>
        <a:effectLst>
          <a:outerShdw dist="38100" dir="2700000" algn="tl" rotWithShape="0">
            <a:prstClr val="black"/>
          </a:outerShdw>
        </a:effectLst>
      </c:spPr>
    </c:title>
    <c:autoTitleDeleted val="0"/>
    <c:plotArea>
      <c:layout>
        <c:manualLayout>
          <c:layoutTarget val="inner"/>
          <c:xMode val="edge"/>
          <c:yMode val="edge"/>
          <c:x val="2.8128674724199661E-2"/>
          <c:y val="5.7205368708756366E-2"/>
          <c:w val="0.93972871863799279"/>
          <c:h val="0.58011543130752063"/>
        </c:manualLayout>
      </c:layout>
      <c:barChart>
        <c:barDir val="col"/>
        <c:grouping val="clustered"/>
        <c:varyColors val="0"/>
        <c:ser>
          <c:idx val="0"/>
          <c:order val="0"/>
          <c:tx>
            <c:strRef>
              <c:f>Dati!$C$120</c:f>
              <c:strCache>
                <c:ptCount val="1"/>
                <c:pt idx="0">
                  <c:v>05.2019, n=1017</c:v>
                </c:pt>
              </c:strCache>
            </c:strRef>
          </c:tx>
          <c:spPr>
            <a:solidFill>
              <a:srgbClr val="CC3016">
                <a:lumMod val="20000"/>
                <a:lumOff val="80000"/>
              </a:srgbClr>
            </a:solidFill>
          </c:spPr>
          <c:invertIfNegative val="0"/>
          <c:dPt>
            <c:idx val="0"/>
            <c:invertIfNegative val="0"/>
            <c:bubble3D val="0"/>
            <c:extLst xmlns:c16r2="http://schemas.microsoft.com/office/drawing/2015/06/chart">
              <c:ext xmlns:c16="http://schemas.microsoft.com/office/drawing/2014/chart" uri="{C3380CC4-5D6E-409C-BE32-E72D297353CC}">
                <c16:uniqueId val="{00000000-675F-48D0-B517-AF42CF8BCE1A}"/>
              </c:ext>
            </c:extLst>
          </c:dPt>
          <c:dPt>
            <c:idx val="4"/>
            <c:invertIfNegative val="0"/>
            <c:bubble3D val="0"/>
            <c:extLst xmlns:c16r2="http://schemas.microsoft.com/office/drawing/2015/06/chart">
              <c:ext xmlns:c16="http://schemas.microsoft.com/office/drawing/2014/chart" uri="{C3380CC4-5D6E-409C-BE32-E72D297353CC}">
                <c16:uniqueId val="{00000001-675F-48D0-B517-AF42CF8BCE1A}"/>
              </c:ext>
            </c:extLst>
          </c:dPt>
          <c:dPt>
            <c:idx val="5"/>
            <c:invertIfNegative val="0"/>
            <c:bubble3D val="0"/>
            <c:extLst xmlns:c16r2="http://schemas.microsoft.com/office/drawing/2015/06/chart">
              <c:ext xmlns:c16="http://schemas.microsoft.com/office/drawing/2014/chart" uri="{C3380CC4-5D6E-409C-BE32-E72D297353CC}">
                <c16:uniqueId val="{00000002-675F-48D0-B517-AF42CF8BCE1A}"/>
              </c:ext>
            </c:extLst>
          </c:dPt>
          <c:dPt>
            <c:idx val="6"/>
            <c:invertIfNegative val="0"/>
            <c:bubble3D val="0"/>
            <c:extLst xmlns:c16r2="http://schemas.microsoft.com/office/drawing/2015/06/chart">
              <c:ext xmlns:c16="http://schemas.microsoft.com/office/drawing/2014/chart" uri="{C3380CC4-5D6E-409C-BE32-E72D297353CC}">
                <c16:uniqueId val="{00000003-675F-48D0-B517-AF42CF8BCE1A}"/>
              </c:ext>
            </c:extLst>
          </c:dPt>
          <c:dPt>
            <c:idx val="7"/>
            <c:invertIfNegative val="0"/>
            <c:bubble3D val="0"/>
            <c:extLst xmlns:c16r2="http://schemas.microsoft.com/office/drawing/2015/06/chart">
              <c:ext xmlns:c16="http://schemas.microsoft.com/office/drawing/2014/chart" uri="{C3380CC4-5D6E-409C-BE32-E72D297353CC}">
                <c16:uniqueId val="{00000004-675F-48D0-B517-AF42CF8BCE1A}"/>
              </c:ext>
            </c:extLst>
          </c:dPt>
          <c:dPt>
            <c:idx val="20"/>
            <c:invertIfNegative val="0"/>
            <c:bubble3D val="0"/>
            <c:extLst xmlns:c16r2="http://schemas.microsoft.com/office/drawing/2015/06/chart">
              <c:ext xmlns:c16="http://schemas.microsoft.com/office/drawing/2014/chart" uri="{C3380CC4-5D6E-409C-BE32-E72D297353CC}">
                <c16:uniqueId val="{00000005-675F-48D0-B517-AF42CF8BCE1A}"/>
              </c:ext>
            </c:extLst>
          </c:dPt>
          <c:dLbls>
            <c:spPr>
              <a:noFill/>
              <a:ln>
                <a:noFill/>
              </a:ln>
              <a:effectLst/>
            </c:spPr>
            <c:txPr>
              <a:bodyPr wrap="square" lIns="38100" tIns="19050" rIns="38100" bIns="19050" anchor="ctr">
                <a:spAutoFit/>
              </a:bodyPr>
              <a:lstStyle/>
              <a:p>
                <a:pPr>
                  <a:defRPr sz="1050" b="1" i="0"/>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Dati!$B$121:$B$128</c:f>
              <c:strCache>
                <c:ptCount val="8"/>
                <c:pt idx="0">
                  <c:v>Neko neietaupīja</c:v>
                </c:pt>
                <c:pt idx="1">
                  <c:v>Līdz € 10</c:v>
                </c:pt>
                <c:pt idx="2">
                  <c:v>No € 10 līdz € 19</c:v>
                </c:pt>
                <c:pt idx="3">
                  <c:v>No € 20 līdz € 29</c:v>
                </c:pt>
                <c:pt idx="4">
                  <c:v>No € 30 līdz € 50</c:v>
                </c:pt>
                <c:pt idx="5">
                  <c:v>Vairāk nekā € 50</c:v>
                </c:pt>
                <c:pt idx="6">
                  <c:v>Grūti pateikt</c:v>
                </c:pt>
                <c:pt idx="7">
                  <c:v>Pēdējā mēneša laikā kontrabandas preces nav pircis/-kusi</c:v>
                </c:pt>
              </c:strCache>
            </c:strRef>
          </c:cat>
          <c:val>
            <c:numRef>
              <c:f>Dati!$C$121:$C$128</c:f>
              <c:numCache>
                <c:formatCode>0</c:formatCode>
                <c:ptCount val="8"/>
                <c:pt idx="0">
                  <c:v>0.59778875069285975</c:v>
                </c:pt>
                <c:pt idx="1">
                  <c:v>1.4683123465213386</c:v>
                </c:pt>
                <c:pt idx="2">
                  <c:v>2.6489680776726496</c:v>
                </c:pt>
                <c:pt idx="3">
                  <c:v>2.7159700837631719</c:v>
                </c:pt>
                <c:pt idx="4">
                  <c:v>2.785112345061675</c:v>
                </c:pt>
                <c:pt idx="5">
                  <c:v>2.158265602018731</c:v>
                </c:pt>
                <c:pt idx="6">
                  <c:v>11.283661102987001</c:v>
                </c:pt>
                <c:pt idx="7">
                  <c:v>76.341921691282607</c:v>
                </c:pt>
              </c:numCache>
            </c:numRef>
          </c:val>
          <c:extLst xmlns:c16r2="http://schemas.microsoft.com/office/drawing/2015/06/chart">
            <c:ext xmlns:c16="http://schemas.microsoft.com/office/drawing/2014/chart" uri="{C3380CC4-5D6E-409C-BE32-E72D297353CC}">
              <c16:uniqueId val="{00000006-675F-48D0-B517-AF42CF8BCE1A}"/>
            </c:ext>
          </c:extLst>
        </c:ser>
        <c:ser>
          <c:idx val="1"/>
          <c:order val="1"/>
          <c:tx>
            <c:strRef>
              <c:f>Dati!$D$120</c:f>
              <c:strCache>
                <c:ptCount val="1"/>
                <c:pt idx="0">
                  <c:v>08.2020, n=1009</c:v>
                </c:pt>
              </c:strCache>
            </c:strRef>
          </c:tx>
          <c:spPr>
            <a:solidFill>
              <a:srgbClr val="F4A698"/>
            </a:solidFill>
          </c:spPr>
          <c:invertIfNegative val="0"/>
          <c:dPt>
            <c:idx val="0"/>
            <c:invertIfNegative val="0"/>
            <c:bubble3D val="0"/>
            <c:extLst xmlns:c16r2="http://schemas.microsoft.com/office/drawing/2015/06/chart">
              <c:ext xmlns:c16="http://schemas.microsoft.com/office/drawing/2014/chart" uri="{C3380CC4-5D6E-409C-BE32-E72D297353CC}">
                <c16:uniqueId val="{00000007-675F-48D0-B517-AF42CF8BCE1A}"/>
              </c:ext>
            </c:extLst>
          </c:dPt>
          <c:dPt>
            <c:idx val="6"/>
            <c:invertIfNegative val="0"/>
            <c:bubble3D val="0"/>
            <c:extLst xmlns:c16r2="http://schemas.microsoft.com/office/drawing/2015/06/chart">
              <c:ext xmlns:c16="http://schemas.microsoft.com/office/drawing/2014/chart" uri="{C3380CC4-5D6E-409C-BE32-E72D297353CC}">
                <c16:uniqueId val="{00000008-675F-48D0-B517-AF42CF8BCE1A}"/>
              </c:ext>
            </c:extLst>
          </c:dPt>
          <c:dPt>
            <c:idx val="7"/>
            <c:invertIfNegative val="0"/>
            <c:bubble3D val="0"/>
            <c:extLst xmlns:c16r2="http://schemas.microsoft.com/office/drawing/2015/06/chart">
              <c:ext xmlns:c16="http://schemas.microsoft.com/office/drawing/2014/chart" uri="{C3380CC4-5D6E-409C-BE32-E72D297353CC}">
                <c16:uniqueId val="{00000009-675F-48D0-B517-AF42CF8BCE1A}"/>
              </c:ext>
            </c:extLst>
          </c:dPt>
          <c:dLbls>
            <c:spPr>
              <a:noFill/>
              <a:ln>
                <a:noFill/>
              </a:ln>
              <a:effectLst/>
            </c:spPr>
            <c:txPr>
              <a:bodyPr wrap="square" lIns="38100" tIns="19050" rIns="38100" bIns="19050" anchor="ctr">
                <a:spAutoFit/>
              </a:bodyPr>
              <a:lstStyle/>
              <a:p>
                <a:pPr>
                  <a:defRPr sz="1050" b="1"/>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Dati!$B$121:$B$128</c:f>
              <c:strCache>
                <c:ptCount val="8"/>
                <c:pt idx="0">
                  <c:v>Neko neietaupīja</c:v>
                </c:pt>
                <c:pt idx="1">
                  <c:v>Līdz € 10</c:v>
                </c:pt>
                <c:pt idx="2">
                  <c:v>No € 10 līdz € 19</c:v>
                </c:pt>
                <c:pt idx="3">
                  <c:v>No € 20 līdz € 29</c:v>
                </c:pt>
                <c:pt idx="4">
                  <c:v>No € 30 līdz € 50</c:v>
                </c:pt>
                <c:pt idx="5">
                  <c:v>Vairāk nekā € 50</c:v>
                </c:pt>
                <c:pt idx="6">
                  <c:v>Grūti pateikt</c:v>
                </c:pt>
                <c:pt idx="7">
                  <c:v>Pēdējā mēneša laikā kontrabandas preces nav pircis/-kusi</c:v>
                </c:pt>
              </c:strCache>
            </c:strRef>
          </c:cat>
          <c:val>
            <c:numRef>
              <c:f>Dati!$D$121:$D$128</c:f>
              <c:numCache>
                <c:formatCode>0</c:formatCode>
                <c:ptCount val="8"/>
                <c:pt idx="0" formatCode="0.0">
                  <c:v>0.31434819069648101</c:v>
                </c:pt>
                <c:pt idx="1">
                  <c:v>1.5807833648580609</c:v>
                </c:pt>
                <c:pt idx="2">
                  <c:v>2.0031789272766307</c:v>
                </c:pt>
                <c:pt idx="3">
                  <c:v>2.8316404923568399</c:v>
                </c:pt>
                <c:pt idx="4">
                  <c:v>2.5984282472738958</c:v>
                </c:pt>
                <c:pt idx="5">
                  <c:v>2.3007773219942447</c:v>
                </c:pt>
                <c:pt idx="6">
                  <c:v>5.5817413311446655</c:v>
                </c:pt>
                <c:pt idx="7">
                  <c:v>82.789102124399079</c:v>
                </c:pt>
              </c:numCache>
            </c:numRef>
          </c:val>
          <c:extLst xmlns:c16r2="http://schemas.microsoft.com/office/drawing/2015/06/chart">
            <c:ext xmlns:c16="http://schemas.microsoft.com/office/drawing/2014/chart" uri="{C3380CC4-5D6E-409C-BE32-E72D297353CC}">
              <c16:uniqueId val="{0000000A-675F-48D0-B517-AF42CF8BCE1A}"/>
            </c:ext>
          </c:extLst>
        </c:ser>
        <c:ser>
          <c:idx val="2"/>
          <c:order val="2"/>
          <c:tx>
            <c:strRef>
              <c:f>Dati!$E$120</c:f>
              <c:strCache>
                <c:ptCount val="1"/>
                <c:pt idx="0">
                  <c:v>07.2021, n=1008</c:v>
                </c:pt>
              </c:strCache>
            </c:strRef>
          </c:tx>
          <c:spPr>
            <a:solidFill>
              <a:srgbClr val="CC3016">
                <a:lumMod val="60000"/>
                <a:lumOff val="40000"/>
              </a:srgbClr>
            </a:solidFill>
          </c:spPr>
          <c:invertIfNegative val="0"/>
          <c:dLbls>
            <c:spPr>
              <a:noFill/>
              <a:ln>
                <a:noFill/>
              </a:ln>
              <a:effectLst/>
            </c:spPr>
            <c:txPr>
              <a:bodyPr wrap="square" lIns="38100" tIns="19050" rIns="38100" bIns="19050" anchor="ctr">
                <a:spAutoFit/>
              </a:bodyPr>
              <a:lstStyle/>
              <a:p>
                <a:pPr>
                  <a:defRPr sz="1000" b="1"/>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Dati!$B$121:$B$128</c:f>
              <c:strCache>
                <c:ptCount val="8"/>
                <c:pt idx="0">
                  <c:v>Neko neietaupīja</c:v>
                </c:pt>
                <c:pt idx="1">
                  <c:v>Līdz € 10</c:v>
                </c:pt>
                <c:pt idx="2">
                  <c:v>No € 10 līdz € 19</c:v>
                </c:pt>
                <c:pt idx="3">
                  <c:v>No € 20 līdz € 29</c:v>
                </c:pt>
                <c:pt idx="4">
                  <c:v>No € 30 līdz € 50</c:v>
                </c:pt>
                <c:pt idx="5">
                  <c:v>Vairāk nekā € 50</c:v>
                </c:pt>
                <c:pt idx="6">
                  <c:v>Grūti pateikt</c:v>
                </c:pt>
                <c:pt idx="7">
                  <c:v>Pēdējā mēneša laikā kontrabandas preces nav pircis/-kusi</c:v>
                </c:pt>
              </c:strCache>
            </c:strRef>
          </c:cat>
          <c:val>
            <c:numRef>
              <c:f>Dati!$E$121:$E$128</c:f>
              <c:numCache>
                <c:formatCode>0</c:formatCode>
                <c:ptCount val="8"/>
                <c:pt idx="0" formatCode="0.0">
                  <c:v>0.20652839377879079</c:v>
                </c:pt>
                <c:pt idx="1">
                  <c:v>0.73445621936161576</c:v>
                </c:pt>
                <c:pt idx="2">
                  <c:v>1.5830629556070723</c:v>
                </c:pt>
                <c:pt idx="3">
                  <c:v>2.205310091813161</c:v>
                </c:pt>
                <c:pt idx="4">
                  <c:v>2.021355971159505</c:v>
                </c:pt>
                <c:pt idx="5">
                  <c:v>2.0425872813831911</c:v>
                </c:pt>
                <c:pt idx="6">
                  <c:v>5.7075371355975868</c:v>
                </c:pt>
                <c:pt idx="7">
                  <c:v>85.499161951299172</c:v>
                </c:pt>
              </c:numCache>
            </c:numRef>
          </c:val>
          <c:extLst xmlns:c16r2="http://schemas.microsoft.com/office/drawing/2015/06/chart">
            <c:ext xmlns:c16="http://schemas.microsoft.com/office/drawing/2014/chart" uri="{C3380CC4-5D6E-409C-BE32-E72D297353CC}">
              <c16:uniqueId val="{0000000B-675F-48D0-B517-AF42CF8BCE1A}"/>
            </c:ext>
          </c:extLst>
        </c:ser>
        <c:ser>
          <c:idx val="3"/>
          <c:order val="3"/>
          <c:tx>
            <c:strRef>
              <c:f>Dati!$F$120</c:f>
              <c:strCache>
                <c:ptCount val="1"/>
                <c:pt idx="0">
                  <c:v>05.2022, n=1010</c:v>
                </c:pt>
              </c:strCache>
            </c:strRef>
          </c:tx>
          <c:spPr>
            <a:solidFill>
              <a:srgbClr val="66180B"/>
            </a:solidFill>
          </c:spPr>
          <c:invertIfNegative val="0"/>
          <c:dLbls>
            <c:spPr>
              <a:noFill/>
              <a:ln>
                <a:noFill/>
              </a:ln>
              <a:effectLst/>
            </c:spPr>
            <c:txPr>
              <a:bodyPr wrap="square" lIns="38100" tIns="19050" rIns="38100" bIns="19050" anchor="ctr">
                <a:spAutoFit/>
              </a:bodyPr>
              <a:lstStyle/>
              <a:p>
                <a:pPr>
                  <a:defRPr sz="1050" b="1"/>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Dati!$B$121:$B$128</c:f>
              <c:strCache>
                <c:ptCount val="8"/>
                <c:pt idx="0">
                  <c:v>Neko neietaupīja</c:v>
                </c:pt>
                <c:pt idx="1">
                  <c:v>Līdz € 10</c:v>
                </c:pt>
                <c:pt idx="2">
                  <c:v>No € 10 līdz € 19</c:v>
                </c:pt>
                <c:pt idx="3">
                  <c:v>No € 20 līdz € 29</c:v>
                </c:pt>
                <c:pt idx="4">
                  <c:v>No € 30 līdz € 50</c:v>
                </c:pt>
                <c:pt idx="5">
                  <c:v>Vairāk nekā € 50</c:v>
                </c:pt>
                <c:pt idx="6">
                  <c:v>Grūti pateikt</c:v>
                </c:pt>
                <c:pt idx="7">
                  <c:v>Pēdējā mēneša laikā kontrabandas preces nav pircis/-kusi</c:v>
                </c:pt>
              </c:strCache>
            </c:strRef>
          </c:cat>
          <c:val>
            <c:numRef>
              <c:f>Dati!$F$121:$F$128</c:f>
              <c:numCache>
                <c:formatCode>0</c:formatCode>
                <c:ptCount val="8"/>
                <c:pt idx="0" formatCode="0.0">
                  <c:v>0.42516084893280354</c:v>
                </c:pt>
                <c:pt idx="1">
                  <c:v>0.97730043145323842</c:v>
                </c:pt>
                <c:pt idx="2">
                  <c:v>0.99952016479581296</c:v>
                </c:pt>
                <c:pt idx="3">
                  <c:v>1.4763966414549958</c:v>
                </c:pt>
                <c:pt idx="4">
                  <c:v>2.8120218227562996</c:v>
                </c:pt>
                <c:pt idx="5">
                  <c:v>1.4325526236987396</c:v>
                </c:pt>
                <c:pt idx="6">
                  <c:v>3.2446879446888408</c:v>
                </c:pt>
                <c:pt idx="7">
                  <c:v>88.632359522219289</c:v>
                </c:pt>
              </c:numCache>
            </c:numRef>
          </c:val>
          <c:extLst xmlns:c16r2="http://schemas.microsoft.com/office/drawing/2015/06/chart">
            <c:ext xmlns:c16="http://schemas.microsoft.com/office/drawing/2014/chart" uri="{C3380CC4-5D6E-409C-BE32-E72D297353CC}">
              <c16:uniqueId val="{0000000C-675F-48D0-B517-AF42CF8BCE1A}"/>
            </c:ext>
          </c:extLst>
        </c:ser>
        <c:dLbls>
          <c:dLblPos val="outEnd"/>
          <c:showLegendKey val="0"/>
          <c:showVal val="1"/>
          <c:showCatName val="0"/>
          <c:showSerName val="0"/>
          <c:showPercent val="0"/>
          <c:showBubbleSize val="0"/>
        </c:dLbls>
        <c:gapWidth val="30"/>
        <c:axId val="406637688"/>
        <c:axId val="406631024"/>
      </c:barChart>
      <c:catAx>
        <c:axId val="406637688"/>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406631024"/>
        <c:crosses val="autoZero"/>
        <c:auto val="1"/>
        <c:lblAlgn val="ctr"/>
        <c:lblOffset val="100"/>
        <c:noMultiLvlLbl val="0"/>
      </c:catAx>
      <c:valAx>
        <c:axId val="406631024"/>
        <c:scaling>
          <c:orientation val="minMax"/>
          <c:min val="0"/>
        </c:scaling>
        <c:delete val="1"/>
        <c:axPos val="l"/>
        <c:numFmt formatCode="0" sourceLinked="1"/>
        <c:majorTickMark val="out"/>
        <c:minorTickMark val="none"/>
        <c:tickLblPos val="nextTo"/>
        <c:crossAx val="406637688"/>
        <c:crosses val="autoZero"/>
        <c:crossBetween val="between"/>
        <c:majorUnit val="20"/>
      </c:valAx>
      <c:spPr>
        <a:noFill/>
        <a:ln w="25400">
          <a:noFill/>
        </a:ln>
      </c:spPr>
    </c:plotArea>
    <c:legend>
      <c:legendPos val="l"/>
      <c:layout>
        <c:manualLayout>
          <c:xMode val="edge"/>
          <c:yMode val="edge"/>
          <c:x val="7.6107391766085672E-5"/>
          <c:y val="1.8026273847552003E-2"/>
          <c:w val="0.86811942174473733"/>
          <c:h val="0.13027216559170413"/>
        </c:manualLayout>
      </c:layout>
      <c:overlay val="0"/>
      <c:txPr>
        <a:bodyPr/>
        <a:lstStyle/>
        <a:p>
          <a:pPr>
            <a:defRPr sz="900"/>
          </a:pPr>
          <a:endParaRPr lang="en-US"/>
        </a:p>
      </c:txPr>
    </c:legend>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sz="900"/>
              <a:t>%</a:t>
            </a:r>
          </a:p>
        </c:rich>
      </c:tx>
      <c:layout>
        <c:manualLayout>
          <c:xMode val="edge"/>
          <c:yMode val="edge"/>
          <c:x val="0.95283905071306652"/>
          <c:y val="3.7447617380281753E-2"/>
        </c:manualLayout>
      </c:layout>
      <c:overlay val="0"/>
      <c:spPr>
        <a:solidFill>
          <a:schemeClr val="bg1"/>
        </a:solidFill>
        <a:ln w="3175">
          <a:solidFill>
            <a:schemeClr val="tx1"/>
          </a:solidFill>
        </a:ln>
        <a:effectLst>
          <a:outerShdw dist="38100" dir="2700000" algn="tl" rotWithShape="0">
            <a:prstClr val="black"/>
          </a:outerShdw>
        </a:effectLst>
      </c:spPr>
    </c:title>
    <c:autoTitleDeleted val="0"/>
    <c:plotArea>
      <c:layout>
        <c:manualLayout>
          <c:layoutTarget val="inner"/>
          <c:xMode val="edge"/>
          <c:yMode val="edge"/>
          <c:x val="2.8128674724199661E-2"/>
          <c:y val="1.5861601295964294E-2"/>
          <c:w val="0.95253111303670757"/>
          <c:h val="0.77882456836278136"/>
        </c:manualLayout>
      </c:layout>
      <c:barChart>
        <c:barDir val="col"/>
        <c:grouping val="clustered"/>
        <c:varyColors val="0"/>
        <c:ser>
          <c:idx val="0"/>
          <c:order val="0"/>
          <c:tx>
            <c:strRef>
              <c:f>Dati!$J$120</c:f>
              <c:strCache>
                <c:ptCount val="1"/>
                <c:pt idx="0">
                  <c:v>05.2019, n=237</c:v>
                </c:pt>
              </c:strCache>
            </c:strRef>
          </c:tx>
          <c:spPr>
            <a:solidFill>
              <a:srgbClr val="CC3016">
                <a:lumMod val="20000"/>
                <a:lumOff val="80000"/>
              </a:srgbClr>
            </a:solidFill>
          </c:spPr>
          <c:invertIfNegative val="0"/>
          <c:dPt>
            <c:idx val="0"/>
            <c:invertIfNegative val="0"/>
            <c:bubble3D val="0"/>
            <c:extLst xmlns:c16r2="http://schemas.microsoft.com/office/drawing/2015/06/chart">
              <c:ext xmlns:c16="http://schemas.microsoft.com/office/drawing/2014/chart" uri="{C3380CC4-5D6E-409C-BE32-E72D297353CC}">
                <c16:uniqueId val="{00000000-5F18-4660-9521-B8B38A0B0421}"/>
              </c:ext>
            </c:extLst>
          </c:dPt>
          <c:dPt>
            <c:idx val="4"/>
            <c:invertIfNegative val="0"/>
            <c:bubble3D val="0"/>
            <c:extLst xmlns:c16r2="http://schemas.microsoft.com/office/drawing/2015/06/chart">
              <c:ext xmlns:c16="http://schemas.microsoft.com/office/drawing/2014/chart" uri="{C3380CC4-5D6E-409C-BE32-E72D297353CC}">
                <c16:uniqueId val="{00000001-5F18-4660-9521-B8B38A0B0421}"/>
              </c:ext>
            </c:extLst>
          </c:dPt>
          <c:dPt>
            <c:idx val="5"/>
            <c:invertIfNegative val="0"/>
            <c:bubble3D val="0"/>
            <c:extLst xmlns:c16r2="http://schemas.microsoft.com/office/drawing/2015/06/chart">
              <c:ext xmlns:c16="http://schemas.microsoft.com/office/drawing/2014/chart" uri="{C3380CC4-5D6E-409C-BE32-E72D297353CC}">
                <c16:uniqueId val="{00000002-5F18-4660-9521-B8B38A0B0421}"/>
              </c:ext>
            </c:extLst>
          </c:dPt>
          <c:dPt>
            <c:idx val="6"/>
            <c:invertIfNegative val="0"/>
            <c:bubble3D val="0"/>
            <c:extLst xmlns:c16r2="http://schemas.microsoft.com/office/drawing/2015/06/chart">
              <c:ext xmlns:c16="http://schemas.microsoft.com/office/drawing/2014/chart" uri="{C3380CC4-5D6E-409C-BE32-E72D297353CC}">
                <c16:uniqueId val="{00000003-5F18-4660-9521-B8B38A0B0421}"/>
              </c:ext>
            </c:extLst>
          </c:dPt>
          <c:dPt>
            <c:idx val="7"/>
            <c:invertIfNegative val="0"/>
            <c:bubble3D val="0"/>
            <c:extLst xmlns:c16r2="http://schemas.microsoft.com/office/drawing/2015/06/chart">
              <c:ext xmlns:c16="http://schemas.microsoft.com/office/drawing/2014/chart" uri="{C3380CC4-5D6E-409C-BE32-E72D297353CC}">
                <c16:uniqueId val="{00000004-5F18-4660-9521-B8B38A0B0421}"/>
              </c:ext>
            </c:extLst>
          </c:dPt>
          <c:dPt>
            <c:idx val="20"/>
            <c:invertIfNegative val="0"/>
            <c:bubble3D val="0"/>
            <c:extLst xmlns:c16r2="http://schemas.microsoft.com/office/drawing/2015/06/chart">
              <c:ext xmlns:c16="http://schemas.microsoft.com/office/drawing/2014/chart" uri="{C3380CC4-5D6E-409C-BE32-E72D297353CC}">
                <c16:uniqueId val="{00000005-5F18-4660-9521-B8B38A0B0421}"/>
              </c:ext>
            </c:extLst>
          </c:dPt>
          <c:dLbls>
            <c:spPr>
              <a:noFill/>
              <a:ln>
                <a:noFill/>
              </a:ln>
              <a:effectLst/>
            </c:spPr>
            <c:txPr>
              <a:bodyPr wrap="square" lIns="38100" tIns="19050" rIns="38100" bIns="19050" anchor="ctr">
                <a:spAutoFit/>
              </a:bodyPr>
              <a:lstStyle/>
              <a:p>
                <a:pPr>
                  <a:defRPr sz="1000" b="1" i="0"/>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Dati!$I$121:$I$127</c:f>
              <c:strCache>
                <c:ptCount val="7"/>
                <c:pt idx="0">
                  <c:v>Neko neietaupīja</c:v>
                </c:pt>
                <c:pt idx="1">
                  <c:v>Līdz € 10</c:v>
                </c:pt>
                <c:pt idx="2">
                  <c:v>No € 10 līdz € 19</c:v>
                </c:pt>
                <c:pt idx="3">
                  <c:v>No € 20 līdz € 29</c:v>
                </c:pt>
                <c:pt idx="4">
                  <c:v>No € 30 līdz € 50</c:v>
                </c:pt>
                <c:pt idx="5">
                  <c:v>Vairāk nekā € 50</c:v>
                </c:pt>
                <c:pt idx="6">
                  <c:v>Grūti pateikt</c:v>
                </c:pt>
              </c:strCache>
            </c:strRef>
          </c:cat>
          <c:val>
            <c:numRef>
              <c:f>Dati!$J$121:$J$127</c:f>
              <c:numCache>
                <c:formatCode>0</c:formatCode>
                <c:ptCount val="7"/>
                <c:pt idx="0">
                  <c:v>2.5267849015132846</c:v>
                </c:pt>
                <c:pt idx="1">
                  <c:v>6.2063889017575242</c:v>
                </c:pt>
                <c:pt idx="2">
                  <c:v>11.196886083078761</c:v>
                </c:pt>
                <c:pt idx="3">
                  <c:v>11.480095924622967</c:v>
                </c:pt>
                <c:pt idx="4">
                  <c:v>11.772352380943115</c:v>
                </c:pt>
                <c:pt idx="5">
                  <c:v>9.1227426583648956</c:v>
                </c:pt>
                <c:pt idx="6">
                  <c:v>47.694749149719541</c:v>
                </c:pt>
              </c:numCache>
            </c:numRef>
          </c:val>
          <c:extLst xmlns:c16r2="http://schemas.microsoft.com/office/drawing/2015/06/chart">
            <c:ext xmlns:c16="http://schemas.microsoft.com/office/drawing/2014/chart" uri="{C3380CC4-5D6E-409C-BE32-E72D297353CC}">
              <c16:uniqueId val="{00000006-5F18-4660-9521-B8B38A0B0421}"/>
            </c:ext>
          </c:extLst>
        </c:ser>
        <c:ser>
          <c:idx val="1"/>
          <c:order val="1"/>
          <c:tx>
            <c:strRef>
              <c:f>Dati!$K$120</c:f>
              <c:strCache>
                <c:ptCount val="1"/>
                <c:pt idx="0">
                  <c:v>08.2020, n=172</c:v>
                </c:pt>
              </c:strCache>
            </c:strRef>
          </c:tx>
          <c:spPr>
            <a:solidFill>
              <a:srgbClr val="F4A698"/>
            </a:solidFill>
          </c:spPr>
          <c:invertIfNegative val="0"/>
          <c:dPt>
            <c:idx val="0"/>
            <c:invertIfNegative val="0"/>
            <c:bubble3D val="0"/>
            <c:extLst xmlns:c16r2="http://schemas.microsoft.com/office/drawing/2015/06/chart">
              <c:ext xmlns:c16="http://schemas.microsoft.com/office/drawing/2014/chart" uri="{C3380CC4-5D6E-409C-BE32-E72D297353CC}">
                <c16:uniqueId val="{00000007-5F18-4660-9521-B8B38A0B0421}"/>
              </c:ext>
            </c:extLst>
          </c:dPt>
          <c:dPt>
            <c:idx val="6"/>
            <c:invertIfNegative val="0"/>
            <c:bubble3D val="0"/>
            <c:extLst xmlns:c16r2="http://schemas.microsoft.com/office/drawing/2015/06/chart">
              <c:ext xmlns:c16="http://schemas.microsoft.com/office/drawing/2014/chart" uri="{C3380CC4-5D6E-409C-BE32-E72D297353CC}">
                <c16:uniqueId val="{00000008-5F18-4660-9521-B8B38A0B0421}"/>
              </c:ext>
            </c:extLst>
          </c:dPt>
          <c:dLbls>
            <c:spPr>
              <a:noFill/>
              <a:ln>
                <a:noFill/>
              </a:ln>
              <a:effectLst/>
            </c:spPr>
            <c:txPr>
              <a:bodyPr wrap="square" lIns="38100" tIns="19050" rIns="38100" bIns="19050" anchor="ctr">
                <a:spAutoFit/>
              </a:bodyPr>
              <a:lstStyle/>
              <a:p>
                <a:pPr>
                  <a:defRPr sz="1000" b="1"/>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Dati!$I$121:$I$127</c:f>
              <c:strCache>
                <c:ptCount val="7"/>
                <c:pt idx="0">
                  <c:v>Neko neietaupīja</c:v>
                </c:pt>
                <c:pt idx="1">
                  <c:v>Līdz € 10</c:v>
                </c:pt>
                <c:pt idx="2">
                  <c:v>No € 10 līdz € 19</c:v>
                </c:pt>
                <c:pt idx="3">
                  <c:v>No € 20 līdz € 29</c:v>
                </c:pt>
                <c:pt idx="4">
                  <c:v>No € 30 līdz € 50</c:v>
                </c:pt>
                <c:pt idx="5">
                  <c:v>Vairāk nekā € 50</c:v>
                </c:pt>
                <c:pt idx="6">
                  <c:v>Grūti pateikt</c:v>
                </c:pt>
              </c:strCache>
            </c:strRef>
          </c:cat>
          <c:val>
            <c:numRef>
              <c:f>Dati!$K$121:$K$127</c:f>
              <c:numCache>
                <c:formatCode>0</c:formatCode>
                <c:ptCount val="7"/>
                <c:pt idx="0">
                  <c:v>1.8264485267913828</c:v>
                </c:pt>
                <c:pt idx="1">
                  <c:v>9.1847815046248744</c:v>
                </c:pt>
                <c:pt idx="2">
                  <c:v>11.639014662427652</c:v>
                </c:pt>
                <c:pt idx="3">
                  <c:v>16.452601792327972</c:v>
                </c:pt>
                <c:pt idx="4">
                  <c:v>15.0975751878557</c:v>
                </c:pt>
                <c:pt idx="5">
                  <c:v>13.368142316711783</c:v>
                </c:pt>
                <c:pt idx="6">
                  <c:v>32.43143600926053</c:v>
                </c:pt>
              </c:numCache>
            </c:numRef>
          </c:val>
          <c:extLst xmlns:c16r2="http://schemas.microsoft.com/office/drawing/2015/06/chart">
            <c:ext xmlns:c16="http://schemas.microsoft.com/office/drawing/2014/chart" uri="{C3380CC4-5D6E-409C-BE32-E72D297353CC}">
              <c16:uniqueId val="{00000009-5F18-4660-9521-B8B38A0B0421}"/>
            </c:ext>
          </c:extLst>
        </c:ser>
        <c:ser>
          <c:idx val="2"/>
          <c:order val="2"/>
          <c:tx>
            <c:strRef>
              <c:f>Dati!$L$120</c:f>
              <c:strCache>
                <c:ptCount val="1"/>
                <c:pt idx="0">
                  <c:v>07.2021, n=144</c:v>
                </c:pt>
              </c:strCache>
            </c:strRef>
          </c:tx>
          <c:spPr>
            <a:solidFill>
              <a:srgbClr val="CC3016">
                <a:lumMod val="60000"/>
                <a:lumOff val="40000"/>
              </a:srgbClr>
            </a:solidFill>
          </c:spPr>
          <c:invertIfNegative val="0"/>
          <c:dLbls>
            <c:spPr>
              <a:noFill/>
              <a:ln>
                <a:noFill/>
              </a:ln>
              <a:effectLst/>
            </c:spPr>
            <c:txPr>
              <a:bodyPr wrap="square" lIns="38100" tIns="19050" rIns="38100" bIns="19050" anchor="ctr">
                <a:spAutoFit/>
              </a:bodyPr>
              <a:lstStyle/>
              <a:p>
                <a:pPr>
                  <a:defRPr sz="1000" b="1"/>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Dati!$I$121:$I$127</c:f>
              <c:strCache>
                <c:ptCount val="7"/>
                <c:pt idx="0">
                  <c:v>Neko neietaupīja</c:v>
                </c:pt>
                <c:pt idx="1">
                  <c:v>Līdz € 10</c:v>
                </c:pt>
                <c:pt idx="2">
                  <c:v>No € 10 līdz € 19</c:v>
                </c:pt>
                <c:pt idx="3">
                  <c:v>No € 20 līdz € 29</c:v>
                </c:pt>
                <c:pt idx="4">
                  <c:v>No € 30 līdz € 50</c:v>
                </c:pt>
                <c:pt idx="5">
                  <c:v>Vairāk nekā € 50</c:v>
                </c:pt>
                <c:pt idx="6">
                  <c:v>Grūti pateikt</c:v>
                </c:pt>
              </c:strCache>
            </c:strRef>
          </c:cat>
          <c:val>
            <c:numRef>
              <c:f>Dati!$L$121:$L$127</c:f>
              <c:numCache>
                <c:formatCode>0</c:formatCode>
                <c:ptCount val="7"/>
                <c:pt idx="0">
                  <c:v>1.4242514335045124</c:v>
                </c:pt>
                <c:pt idx="1">
                  <c:v>5.0649225713365764</c:v>
                </c:pt>
                <c:pt idx="2">
                  <c:v>10.91704458935663</c:v>
                </c:pt>
                <c:pt idx="3">
                  <c:v>15.208156138332471</c:v>
                </c:pt>
                <c:pt idx="4">
                  <c:v>13.939580349568761</c:v>
                </c:pt>
                <c:pt idx="5">
                  <c:v>14.085994716465217</c:v>
                </c:pt>
                <c:pt idx="6">
                  <c:v>39.360050201435783</c:v>
                </c:pt>
              </c:numCache>
            </c:numRef>
          </c:val>
          <c:extLst xmlns:c16r2="http://schemas.microsoft.com/office/drawing/2015/06/chart">
            <c:ext xmlns:c16="http://schemas.microsoft.com/office/drawing/2014/chart" uri="{C3380CC4-5D6E-409C-BE32-E72D297353CC}">
              <c16:uniqueId val="{0000000A-5F18-4660-9521-B8B38A0B0421}"/>
            </c:ext>
          </c:extLst>
        </c:ser>
        <c:ser>
          <c:idx val="3"/>
          <c:order val="3"/>
          <c:tx>
            <c:strRef>
              <c:f>Dati!$M$120</c:f>
              <c:strCache>
                <c:ptCount val="1"/>
                <c:pt idx="0">
                  <c:v>05.2022, n=113</c:v>
                </c:pt>
              </c:strCache>
            </c:strRef>
          </c:tx>
          <c:spPr>
            <a:solidFill>
              <a:srgbClr val="66180B"/>
            </a:solidFill>
          </c:spPr>
          <c:invertIfNegative val="0"/>
          <c:dLbls>
            <c:spPr>
              <a:noFill/>
              <a:ln>
                <a:noFill/>
              </a:ln>
              <a:effectLst/>
            </c:spPr>
            <c:txPr>
              <a:bodyPr wrap="square" lIns="38100" tIns="19050" rIns="38100" bIns="19050" anchor="ctr">
                <a:spAutoFit/>
              </a:bodyPr>
              <a:lstStyle/>
              <a:p>
                <a:pPr>
                  <a:defRPr sz="1000" b="1"/>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Dati!$I$121:$I$127</c:f>
              <c:strCache>
                <c:ptCount val="7"/>
                <c:pt idx="0">
                  <c:v>Neko neietaupīja</c:v>
                </c:pt>
                <c:pt idx="1">
                  <c:v>Līdz € 10</c:v>
                </c:pt>
                <c:pt idx="2">
                  <c:v>No € 10 līdz € 19</c:v>
                </c:pt>
                <c:pt idx="3">
                  <c:v>No € 20 līdz € 29</c:v>
                </c:pt>
                <c:pt idx="4">
                  <c:v>No € 30 līdz € 50</c:v>
                </c:pt>
                <c:pt idx="5">
                  <c:v>Vairāk nekā € 50</c:v>
                </c:pt>
                <c:pt idx="6">
                  <c:v>Grūti pateikt</c:v>
                </c:pt>
              </c:strCache>
            </c:strRef>
          </c:cat>
          <c:val>
            <c:numRef>
              <c:f>Dati!$M$121:$M$127</c:f>
              <c:numCache>
                <c:formatCode>0</c:formatCode>
                <c:ptCount val="7"/>
                <c:pt idx="0">
                  <c:v>3.7400976021701773</c:v>
                </c:pt>
                <c:pt idx="1">
                  <c:v>8.597214464720949</c:v>
                </c:pt>
                <c:pt idx="2">
                  <c:v>8.7926792437663934</c:v>
                </c:pt>
                <c:pt idx="3">
                  <c:v>12.987714067319169</c:v>
                </c:pt>
                <c:pt idx="4">
                  <c:v>24.737075633705143</c:v>
                </c:pt>
                <c:pt idx="5">
                  <c:v>12.602022614093197</c:v>
                </c:pt>
                <c:pt idx="6">
                  <c:v>28.543196374224987</c:v>
                </c:pt>
              </c:numCache>
            </c:numRef>
          </c:val>
          <c:extLst xmlns:c16r2="http://schemas.microsoft.com/office/drawing/2015/06/chart">
            <c:ext xmlns:c16="http://schemas.microsoft.com/office/drawing/2014/chart" uri="{C3380CC4-5D6E-409C-BE32-E72D297353CC}">
              <c16:uniqueId val="{0000000B-5F18-4660-9521-B8B38A0B0421}"/>
            </c:ext>
          </c:extLst>
        </c:ser>
        <c:dLbls>
          <c:dLblPos val="outEnd"/>
          <c:showLegendKey val="0"/>
          <c:showVal val="1"/>
          <c:showCatName val="0"/>
          <c:showSerName val="0"/>
          <c:showPercent val="0"/>
          <c:showBubbleSize val="0"/>
        </c:dLbls>
        <c:gapWidth val="30"/>
        <c:axId val="406634552"/>
        <c:axId val="406635336"/>
      </c:barChart>
      <c:catAx>
        <c:axId val="406634552"/>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406635336"/>
        <c:crosses val="autoZero"/>
        <c:auto val="1"/>
        <c:lblAlgn val="ctr"/>
        <c:lblOffset val="100"/>
        <c:noMultiLvlLbl val="0"/>
      </c:catAx>
      <c:valAx>
        <c:axId val="406635336"/>
        <c:scaling>
          <c:orientation val="minMax"/>
          <c:min val="0"/>
        </c:scaling>
        <c:delete val="1"/>
        <c:axPos val="l"/>
        <c:numFmt formatCode="0" sourceLinked="1"/>
        <c:majorTickMark val="out"/>
        <c:minorTickMark val="none"/>
        <c:tickLblPos val="nextTo"/>
        <c:crossAx val="406634552"/>
        <c:crosses val="autoZero"/>
        <c:crossBetween val="between"/>
        <c:majorUnit val="20"/>
      </c:valAx>
      <c:spPr>
        <a:noFill/>
        <a:ln w="25400">
          <a:noFill/>
        </a:ln>
      </c:spPr>
    </c:plotArea>
    <c:legend>
      <c:legendPos val="l"/>
      <c:layout>
        <c:manualLayout>
          <c:xMode val="edge"/>
          <c:yMode val="edge"/>
          <c:x val="1.2493799090533279E-2"/>
          <c:y val="0.11439695462083521"/>
          <c:w val="0.80761113514058136"/>
          <c:h val="0.12660983268564296"/>
        </c:manualLayout>
      </c:layout>
      <c:overlay val="0"/>
      <c:txPr>
        <a:bodyPr/>
        <a:lstStyle/>
        <a:p>
          <a:pPr>
            <a:defRPr sz="900"/>
          </a:pPr>
          <a:endParaRPr lang="en-US"/>
        </a:p>
      </c:txPr>
    </c:legend>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a:pPr>
            <a:r>
              <a:rPr lang="lv-LV" sz="900"/>
              <a:t>%</a:t>
            </a:r>
          </a:p>
        </c:rich>
      </c:tx>
      <c:layout>
        <c:manualLayout>
          <c:xMode val="edge"/>
          <c:yMode val="edge"/>
          <c:x val="0.97267726010782962"/>
          <c:y val="9.9701814132737543E-2"/>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27317758813599713"/>
          <c:y val="0.11097199626906142"/>
          <c:w val="0.694732539685462"/>
          <c:h val="0.87185238208860238"/>
        </c:manualLayout>
      </c:layout>
      <c:barChart>
        <c:barDir val="bar"/>
        <c:grouping val="stacked"/>
        <c:varyColors val="0"/>
        <c:ser>
          <c:idx val="0"/>
          <c:order val="0"/>
          <c:tx>
            <c:strRef>
              <c:f>Dati!$C$174</c:f>
              <c:strCache>
                <c:ptCount val="1"/>
                <c:pt idx="0">
                  <c:v>Neko neietaupīja</c:v>
                </c:pt>
              </c:strCache>
            </c:strRef>
          </c:tx>
          <c:spPr>
            <a:solidFill>
              <a:schemeClr val="accent5">
                <a:lumMod val="75000"/>
              </a:schemeClr>
            </a:solidFill>
            <a:ln w="25400">
              <a:noFill/>
            </a:ln>
          </c:spPr>
          <c:invertIfNegative val="0"/>
          <c:dLbls>
            <c:spPr>
              <a:noFill/>
              <a:ln>
                <a:noFill/>
              </a:ln>
              <a:effectLst/>
            </c:spPr>
            <c:txPr>
              <a:bodyPr wrap="square" lIns="38100" tIns="19050" rIns="38100" bIns="19050" anchor="ctr">
                <a:spAutoFit/>
              </a:bodyPr>
              <a:lstStyle/>
              <a:p>
                <a:pPr>
                  <a:defRPr sz="9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Dati!$B$175:$B$215</c:f>
              <c:strCache>
                <c:ptCount val="41"/>
                <c:pt idx="0">
                  <c:v>VISI RESPONDENTI, n=113</c:v>
                </c:pt>
                <c:pt idx="1">
                  <c:v>DZIMUMS</c:v>
                </c:pt>
                <c:pt idx="2">
                  <c:v>Vīrietis, n=70</c:v>
                </c:pt>
                <c:pt idx="3">
                  <c:v>Sieviete, n=43</c:v>
                </c:pt>
                <c:pt idx="4">
                  <c:v>VECUMS</c:v>
                </c:pt>
                <c:pt idx="5">
                  <c:v>18–24 gadi, n=13</c:v>
                </c:pt>
                <c:pt idx="6">
                  <c:v>25–34 gadi, n=23</c:v>
                </c:pt>
                <c:pt idx="7">
                  <c:v>35–44 gadi, n=20</c:v>
                </c:pt>
                <c:pt idx="8">
                  <c:v>45–54 gadi, n=26</c:v>
                </c:pt>
                <c:pt idx="9">
                  <c:v>55–63 gadi, n=22</c:v>
                </c:pt>
                <c:pt idx="10">
                  <c:v>64–75 gadi, n=9</c:v>
                </c:pt>
                <c:pt idx="11">
                  <c:v>SARUNVALODA ĢIMENĒ</c:v>
                </c:pt>
                <c:pt idx="12">
                  <c:v>Latviešu, n=58</c:v>
                </c:pt>
                <c:pt idx="13">
                  <c:v>Krievu, n=54</c:v>
                </c:pt>
                <c:pt idx="14">
                  <c:v>IZGLĪTĪBA</c:v>
                </c:pt>
                <c:pt idx="15">
                  <c:v>Pamatizglītība, n=17</c:v>
                </c:pt>
                <c:pt idx="16">
                  <c:v>Vidējā, vidējā speciālā, n=80</c:v>
                </c:pt>
                <c:pt idx="17">
                  <c:v>Augstākā, n=16</c:v>
                </c:pt>
                <c:pt idx="18">
                  <c:v>IENĀKUMI UZ VIENU CILVĒKU ĢIMENĒ</c:v>
                </c:pt>
                <c:pt idx="19">
                  <c:v>Zemi, n=17</c:v>
                </c:pt>
                <c:pt idx="20">
                  <c:v>Vidēji zemi, n=15</c:v>
                </c:pt>
                <c:pt idx="21">
                  <c:v>Vidēji, n=16</c:v>
                </c:pt>
                <c:pt idx="22">
                  <c:v>Vidēji augsti, n=23</c:v>
                </c:pt>
                <c:pt idx="23">
                  <c:v>Augsti, n=19</c:v>
                </c:pt>
                <c:pt idx="24">
                  <c:v>REĢIONS</c:v>
                </c:pt>
                <c:pt idx="25">
                  <c:v>Rīga, n=40</c:v>
                </c:pt>
                <c:pt idx="26">
                  <c:v>Vidzeme, n=35</c:v>
                </c:pt>
                <c:pt idx="27">
                  <c:v>Kurzeme, n=7</c:v>
                </c:pt>
                <c:pt idx="28">
                  <c:v>Zemgale, n=15</c:v>
                </c:pt>
                <c:pt idx="29">
                  <c:v>Latgale, n=16</c:v>
                </c:pt>
                <c:pt idx="30">
                  <c:v>APDZĪVOTĀS VIETAS TIPS</c:v>
                </c:pt>
                <c:pt idx="31">
                  <c:v>Rīga, n=40</c:v>
                </c:pt>
                <c:pt idx="32">
                  <c:v>Cita pilsēta, n=43</c:v>
                </c:pt>
                <c:pt idx="33">
                  <c:v>Lauki, n=30</c:v>
                </c:pt>
                <c:pt idx="34">
                  <c:v>KONTRABANDAS PREČU PIRKŠANA</c:v>
                </c:pt>
                <c:pt idx="35">
                  <c:v>Ir pirkuši kontrabandas preces, n=96</c:v>
                </c:pt>
                <c:pt idx="36">
                  <c:v>Zina tos, kuri ir pirkuši, n=23</c:v>
                </c:pt>
                <c:pt idx="37">
                  <c:v>SMĒĶĒŠANA</c:v>
                </c:pt>
                <c:pt idx="38">
                  <c:v>Smēķē, n=75</c:v>
                </c:pt>
                <c:pt idx="39">
                  <c:v>Bijušais smēķētājs/-a, n=7</c:v>
                </c:pt>
                <c:pt idx="40">
                  <c:v>Nesmēķē, n=30</c:v>
                </c:pt>
              </c:strCache>
            </c:strRef>
          </c:cat>
          <c:val>
            <c:numRef>
              <c:f>Dati!$C$175:$C$215</c:f>
              <c:numCache>
                <c:formatCode>General</c:formatCode>
                <c:ptCount val="41"/>
                <c:pt idx="0" formatCode="0">
                  <c:v>3.7400976021701773</c:v>
                </c:pt>
                <c:pt idx="2" formatCode="0">
                  <c:v>2.9389289581098836</c:v>
                </c:pt>
                <c:pt idx="3" formatCode="0">
                  <c:v>5.1003188026891593</c:v>
                </c:pt>
                <c:pt idx="7" formatCode="0">
                  <c:v>4.9223800390546808</c:v>
                </c:pt>
                <c:pt idx="8" formatCode="0">
                  <c:v>7.7585298490050487</c:v>
                </c:pt>
                <c:pt idx="9" formatCode="0">
                  <c:v>4.7244713790753741</c:v>
                </c:pt>
                <c:pt idx="12" formatCode="0">
                  <c:v>1.7760451119317615</c:v>
                </c:pt>
                <c:pt idx="13" formatCode="0">
                  <c:v>5.7956118604027012</c:v>
                </c:pt>
                <c:pt idx="16" formatCode="0">
                  <c:v>5.2541166615958419</c:v>
                </c:pt>
                <c:pt idx="21" formatCode="0">
                  <c:v>6.3101886864604495</c:v>
                </c:pt>
                <c:pt idx="22" formatCode="0">
                  <c:v>4.8800935384755038</c:v>
                </c:pt>
                <c:pt idx="23" formatCode="0">
                  <c:v>5.3371457338713855</c:v>
                </c:pt>
                <c:pt idx="25" formatCode="0">
                  <c:v>2.4823189367176854</c:v>
                </c:pt>
                <c:pt idx="26" formatCode="0">
                  <c:v>9.3959925360027672</c:v>
                </c:pt>
                <c:pt idx="31" formatCode="0">
                  <c:v>2.4823189367176854</c:v>
                </c:pt>
                <c:pt idx="32" formatCode="0">
                  <c:v>5.1893391615649156</c:v>
                </c:pt>
                <c:pt idx="33" formatCode="0">
                  <c:v>3.3680171326515675</c:v>
                </c:pt>
                <c:pt idx="35" formatCode="0">
                  <c:v>4.407233224377209</c:v>
                </c:pt>
                <c:pt idx="38" formatCode="0">
                  <c:v>5.6326370674628512</c:v>
                </c:pt>
              </c:numCache>
            </c:numRef>
          </c:val>
          <c:extLst xmlns:c16r2="http://schemas.microsoft.com/office/drawing/2015/06/chart">
            <c:ext xmlns:c16="http://schemas.microsoft.com/office/drawing/2014/chart" uri="{C3380CC4-5D6E-409C-BE32-E72D297353CC}">
              <c16:uniqueId val="{00000000-093C-439C-8C4B-9015010F9D4A}"/>
            </c:ext>
          </c:extLst>
        </c:ser>
        <c:ser>
          <c:idx val="1"/>
          <c:order val="1"/>
          <c:tx>
            <c:strRef>
              <c:f>Dati!$D$174</c:f>
              <c:strCache>
                <c:ptCount val="1"/>
                <c:pt idx="0">
                  <c:v>Līdz € 10</c:v>
                </c:pt>
              </c:strCache>
            </c:strRef>
          </c:tx>
          <c:spPr>
            <a:solidFill>
              <a:schemeClr val="accent3">
                <a:lumMod val="50000"/>
              </a:schemeClr>
            </a:solidFill>
            <a:ln w="25400">
              <a:noFill/>
            </a:ln>
          </c:spPr>
          <c:invertIfNegative val="0"/>
          <c:dLbls>
            <c:spPr>
              <a:noFill/>
              <a:ln>
                <a:noFill/>
              </a:ln>
              <a:effectLst/>
            </c:spPr>
            <c:txPr>
              <a:bodyPr wrap="square" lIns="38100" tIns="19050" rIns="38100" bIns="19050" anchor="ctr">
                <a:spAutoFit/>
              </a:bodyPr>
              <a:lstStyle/>
              <a:p>
                <a:pPr>
                  <a:defRPr sz="9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Dati!$B$175:$B$215</c:f>
              <c:strCache>
                <c:ptCount val="41"/>
                <c:pt idx="0">
                  <c:v>VISI RESPONDENTI, n=113</c:v>
                </c:pt>
                <c:pt idx="1">
                  <c:v>DZIMUMS</c:v>
                </c:pt>
                <c:pt idx="2">
                  <c:v>Vīrietis, n=70</c:v>
                </c:pt>
                <c:pt idx="3">
                  <c:v>Sieviete, n=43</c:v>
                </c:pt>
                <c:pt idx="4">
                  <c:v>VECUMS</c:v>
                </c:pt>
                <c:pt idx="5">
                  <c:v>18–24 gadi, n=13</c:v>
                </c:pt>
                <c:pt idx="6">
                  <c:v>25–34 gadi, n=23</c:v>
                </c:pt>
                <c:pt idx="7">
                  <c:v>35–44 gadi, n=20</c:v>
                </c:pt>
                <c:pt idx="8">
                  <c:v>45–54 gadi, n=26</c:v>
                </c:pt>
                <c:pt idx="9">
                  <c:v>55–63 gadi, n=22</c:v>
                </c:pt>
                <c:pt idx="10">
                  <c:v>64–75 gadi, n=9</c:v>
                </c:pt>
                <c:pt idx="11">
                  <c:v>SARUNVALODA ĢIMENĒ</c:v>
                </c:pt>
                <c:pt idx="12">
                  <c:v>Latviešu, n=58</c:v>
                </c:pt>
                <c:pt idx="13">
                  <c:v>Krievu, n=54</c:v>
                </c:pt>
                <c:pt idx="14">
                  <c:v>IZGLĪTĪBA</c:v>
                </c:pt>
                <c:pt idx="15">
                  <c:v>Pamatizglītība, n=17</c:v>
                </c:pt>
                <c:pt idx="16">
                  <c:v>Vidējā, vidējā speciālā, n=80</c:v>
                </c:pt>
                <c:pt idx="17">
                  <c:v>Augstākā, n=16</c:v>
                </c:pt>
                <c:pt idx="18">
                  <c:v>IENĀKUMI UZ VIENU CILVĒKU ĢIMENĒ</c:v>
                </c:pt>
                <c:pt idx="19">
                  <c:v>Zemi, n=17</c:v>
                </c:pt>
                <c:pt idx="20">
                  <c:v>Vidēji zemi, n=15</c:v>
                </c:pt>
                <c:pt idx="21">
                  <c:v>Vidēji, n=16</c:v>
                </c:pt>
                <c:pt idx="22">
                  <c:v>Vidēji augsti, n=23</c:v>
                </c:pt>
                <c:pt idx="23">
                  <c:v>Augsti, n=19</c:v>
                </c:pt>
                <c:pt idx="24">
                  <c:v>REĢIONS</c:v>
                </c:pt>
                <c:pt idx="25">
                  <c:v>Rīga, n=40</c:v>
                </c:pt>
                <c:pt idx="26">
                  <c:v>Vidzeme, n=35</c:v>
                </c:pt>
                <c:pt idx="27">
                  <c:v>Kurzeme, n=7</c:v>
                </c:pt>
                <c:pt idx="28">
                  <c:v>Zemgale, n=15</c:v>
                </c:pt>
                <c:pt idx="29">
                  <c:v>Latgale, n=16</c:v>
                </c:pt>
                <c:pt idx="30">
                  <c:v>APDZĪVOTĀS VIETAS TIPS</c:v>
                </c:pt>
                <c:pt idx="31">
                  <c:v>Rīga, n=40</c:v>
                </c:pt>
                <c:pt idx="32">
                  <c:v>Cita pilsēta, n=43</c:v>
                </c:pt>
                <c:pt idx="33">
                  <c:v>Lauki, n=30</c:v>
                </c:pt>
                <c:pt idx="34">
                  <c:v>KONTRABANDAS PREČU PIRKŠANA</c:v>
                </c:pt>
                <c:pt idx="35">
                  <c:v>Ir pirkuši kontrabandas preces, n=96</c:v>
                </c:pt>
                <c:pt idx="36">
                  <c:v>Zina tos, kuri ir pirkuši, n=23</c:v>
                </c:pt>
                <c:pt idx="37">
                  <c:v>SMĒĶĒŠANA</c:v>
                </c:pt>
                <c:pt idx="38">
                  <c:v>Smēķē, n=75</c:v>
                </c:pt>
                <c:pt idx="39">
                  <c:v>Bijušais smēķētājs/-a, n=7</c:v>
                </c:pt>
                <c:pt idx="40">
                  <c:v>Nesmēķē, n=30</c:v>
                </c:pt>
              </c:strCache>
            </c:strRef>
          </c:cat>
          <c:val>
            <c:numRef>
              <c:f>Dati!$D$175:$D$215</c:f>
              <c:numCache>
                <c:formatCode>General</c:formatCode>
                <c:ptCount val="41"/>
                <c:pt idx="0" formatCode="0">
                  <c:v>8.597214464720949</c:v>
                </c:pt>
                <c:pt idx="2" formatCode="0">
                  <c:v>8.4046994617648938</c:v>
                </c:pt>
                <c:pt idx="3" formatCode="0">
                  <c:v>8.9240657342759881</c:v>
                </c:pt>
                <c:pt idx="5" formatCode="0">
                  <c:v>7.9017497466525199</c:v>
                </c:pt>
                <c:pt idx="6" formatCode="0">
                  <c:v>21.671696058818753</c:v>
                </c:pt>
                <c:pt idx="7" formatCode="0">
                  <c:v>5.1608626468025243</c:v>
                </c:pt>
                <c:pt idx="8" formatCode="0">
                  <c:v>11.4128541521466</c:v>
                </c:pt>
                <c:pt idx="12" formatCode="0">
                  <c:v>10.019018137179435</c:v>
                </c:pt>
                <c:pt idx="13" formatCode="0">
                  <c:v>7.3224656762229978</c:v>
                </c:pt>
                <c:pt idx="15" formatCode="0">
                  <c:v>5.5705356377119069</c:v>
                </c:pt>
                <c:pt idx="16" formatCode="0">
                  <c:v>10.92453841966528</c:v>
                </c:pt>
                <c:pt idx="19" formatCode="0">
                  <c:v>6.8674203084903285</c:v>
                </c:pt>
                <c:pt idx="20" formatCode="0">
                  <c:v>6.8031044166565513</c:v>
                </c:pt>
                <c:pt idx="22" formatCode="0">
                  <c:v>11.916541633622021</c:v>
                </c:pt>
                <c:pt idx="23" formatCode="0">
                  <c:v>10.369367975790695</c:v>
                </c:pt>
                <c:pt idx="25" formatCode="0">
                  <c:v>12.31407831693328</c:v>
                </c:pt>
                <c:pt idx="26" formatCode="0">
                  <c:v>5.4689272917290861</c:v>
                </c:pt>
                <c:pt idx="27" formatCode="0">
                  <c:v>27.450005649596005</c:v>
                </c:pt>
                <c:pt idx="28" formatCode="0">
                  <c:v>6.4509605974276587</c:v>
                </c:pt>
                <c:pt idx="31" formatCode="0">
                  <c:v>12.31407831693328</c:v>
                </c:pt>
                <c:pt idx="32" formatCode="0">
                  <c:v>6.7041804378424628</c:v>
                </c:pt>
                <c:pt idx="33" formatCode="0">
                  <c:v>6.2504033986109526</c:v>
                </c:pt>
                <c:pt idx="35" formatCode="0">
                  <c:v>10.130732739174773</c:v>
                </c:pt>
                <c:pt idx="38" formatCode="0">
                  <c:v>9.015707283182147</c:v>
                </c:pt>
                <c:pt idx="40" formatCode="0">
                  <c:v>9.910428024221849</c:v>
                </c:pt>
              </c:numCache>
            </c:numRef>
          </c:val>
          <c:extLst xmlns:c16r2="http://schemas.microsoft.com/office/drawing/2015/06/chart">
            <c:ext xmlns:c16="http://schemas.microsoft.com/office/drawing/2014/chart" uri="{C3380CC4-5D6E-409C-BE32-E72D297353CC}">
              <c16:uniqueId val="{00000001-093C-439C-8C4B-9015010F9D4A}"/>
            </c:ext>
          </c:extLst>
        </c:ser>
        <c:ser>
          <c:idx val="2"/>
          <c:order val="2"/>
          <c:tx>
            <c:strRef>
              <c:f>Dati!$E$174</c:f>
              <c:strCache>
                <c:ptCount val="1"/>
                <c:pt idx="0">
                  <c:v>No € 10 līdz € 19</c:v>
                </c:pt>
              </c:strCache>
            </c:strRef>
          </c:tx>
          <c:spPr>
            <a:solidFill>
              <a:schemeClr val="accent3">
                <a:lumMod val="75000"/>
              </a:schemeClr>
            </a:solidFill>
            <a:ln w="25400">
              <a:noFill/>
            </a:ln>
          </c:spPr>
          <c:invertIfNegative val="0"/>
          <c:dLbls>
            <c:dLbl>
              <c:idx val="20"/>
              <c:delete val="1"/>
              <c:extLst xmlns:c16r2="http://schemas.microsoft.com/office/drawing/2015/06/chart">
                <c:ext xmlns:c16="http://schemas.microsoft.com/office/drawing/2014/chart" uri="{C3380CC4-5D6E-409C-BE32-E72D297353CC}">
                  <c16:uniqueId val="{00000000-73A8-4669-A454-B3A54C797738}"/>
                </c:ext>
                <c:ext xmlns:c15="http://schemas.microsoft.com/office/drawing/2012/chart" uri="{CE6537A1-D6FC-4f65-9D91-7224C49458BB}"/>
              </c:extLst>
            </c:dLbl>
            <c:dLbl>
              <c:idx val="27"/>
              <c:delete val="1"/>
              <c:extLst xmlns:c16r2="http://schemas.microsoft.com/office/drawing/2015/06/chart">
                <c:ext xmlns:c16="http://schemas.microsoft.com/office/drawing/2014/chart" uri="{C3380CC4-5D6E-409C-BE32-E72D297353CC}">
                  <c16:uniqueId val="{00000000-08A6-42D9-8B83-57ECE01FDDF4}"/>
                </c:ex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9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Dati!$B$175:$B$215</c:f>
              <c:strCache>
                <c:ptCount val="41"/>
                <c:pt idx="0">
                  <c:v>VISI RESPONDENTI, n=113</c:v>
                </c:pt>
                <c:pt idx="1">
                  <c:v>DZIMUMS</c:v>
                </c:pt>
                <c:pt idx="2">
                  <c:v>Vīrietis, n=70</c:v>
                </c:pt>
                <c:pt idx="3">
                  <c:v>Sieviete, n=43</c:v>
                </c:pt>
                <c:pt idx="4">
                  <c:v>VECUMS</c:v>
                </c:pt>
                <c:pt idx="5">
                  <c:v>18–24 gadi, n=13</c:v>
                </c:pt>
                <c:pt idx="6">
                  <c:v>25–34 gadi, n=23</c:v>
                </c:pt>
                <c:pt idx="7">
                  <c:v>35–44 gadi, n=20</c:v>
                </c:pt>
                <c:pt idx="8">
                  <c:v>45–54 gadi, n=26</c:v>
                </c:pt>
                <c:pt idx="9">
                  <c:v>55–63 gadi, n=22</c:v>
                </c:pt>
                <c:pt idx="10">
                  <c:v>64–75 gadi, n=9</c:v>
                </c:pt>
                <c:pt idx="11">
                  <c:v>SARUNVALODA ĢIMENĒ</c:v>
                </c:pt>
                <c:pt idx="12">
                  <c:v>Latviešu, n=58</c:v>
                </c:pt>
                <c:pt idx="13">
                  <c:v>Krievu, n=54</c:v>
                </c:pt>
                <c:pt idx="14">
                  <c:v>IZGLĪTĪBA</c:v>
                </c:pt>
                <c:pt idx="15">
                  <c:v>Pamatizglītība, n=17</c:v>
                </c:pt>
                <c:pt idx="16">
                  <c:v>Vidējā, vidējā speciālā, n=80</c:v>
                </c:pt>
                <c:pt idx="17">
                  <c:v>Augstākā, n=16</c:v>
                </c:pt>
                <c:pt idx="18">
                  <c:v>IENĀKUMI UZ VIENU CILVĒKU ĢIMENĒ</c:v>
                </c:pt>
                <c:pt idx="19">
                  <c:v>Zemi, n=17</c:v>
                </c:pt>
                <c:pt idx="20">
                  <c:v>Vidēji zemi, n=15</c:v>
                </c:pt>
                <c:pt idx="21">
                  <c:v>Vidēji, n=16</c:v>
                </c:pt>
                <c:pt idx="22">
                  <c:v>Vidēji augsti, n=23</c:v>
                </c:pt>
                <c:pt idx="23">
                  <c:v>Augsti, n=19</c:v>
                </c:pt>
                <c:pt idx="24">
                  <c:v>REĢIONS</c:v>
                </c:pt>
                <c:pt idx="25">
                  <c:v>Rīga, n=40</c:v>
                </c:pt>
                <c:pt idx="26">
                  <c:v>Vidzeme, n=35</c:v>
                </c:pt>
                <c:pt idx="27">
                  <c:v>Kurzeme, n=7</c:v>
                </c:pt>
                <c:pt idx="28">
                  <c:v>Zemgale, n=15</c:v>
                </c:pt>
                <c:pt idx="29">
                  <c:v>Latgale, n=16</c:v>
                </c:pt>
                <c:pt idx="30">
                  <c:v>APDZĪVOTĀS VIETAS TIPS</c:v>
                </c:pt>
                <c:pt idx="31">
                  <c:v>Rīga, n=40</c:v>
                </c:pt>
                <c:pt idx="32">
                  <c:v>Cita pilsēta, n=43</c:v>
                </c:pt>
                <c:pt idx="33">
                  <c:v>Lauki, n=30</c:v>
                </c:pt>
                <c:pt idx="34">
                  <c:v>KONTRABANDAS PREČU PIRKŠANA</c:v>
                </c:pt>
                <c:pt idx="35">
                  <c:v>Ir pirkuši kontrabandas preces, n=96</c:v>
                </c:pt>
                <c:pt idx="36">
                  <c:v>Zina tos, kuri ir pirkuši, n=23</c:v>
                </c:pt>
                <c:pt idx="37">
                  <c:v>SMĒĶĒŠANA</c:v>
                </c:pt>
                <c:pt idx="38">
                  <c:v>Smēķē, n=75</c:v>
                </c:pt>
                <c:pt idx="39">
                  <c:v>Bijušais smēķētājs/-a, n=7</c:v>
                </c:pt>
                <c:pt idx="40">
                  <c:v>Nesmēķē, n=30</c:v>
                </c:pt>
              </c:strCache>
            </c:strRef>
          </c:cat>
          <c:val>
            <c:numRef>
              <c:f>Dati!$E$175:$E$215</c:f>
              <c:numCache>
                <c:formatCode>General</c:formatCode>
                <c:ptCount val="41"/>
                <c:pt idx="0" formatCode="0">
                  <c:v>8.7926792437663934</c:v>
                </c:pt>
                <c:pt idx="2" formatCode="0">
                  <c:v>8.5371780520370937</c:v>
                </c:pt>
                <c:pt idx="3" formatCode="0">
                  <c:v>9.2264682347917333</c:v>
                </c:pt>
                <c:pt idx="5" formatCode="0">
                  <c:v>7.8191120495159474</c:v>
                </c:pt>
                <c:pt idx="6" formatCode="0">
                  <c:v>4.4125808707194105</c:v>
                </c:pt>
                <c:pt idx="7" formatCode="0">
                  <c:v>5.1608626468025243</c:v>
                </c:pt>
                <c:pt idx="8" formatCode="0">
                  <c:v>19.036082866730858</c:v>
                </c:pt>
                <c:pt idx="9" formatCode="0">
                  <c:v>8.65767823364585</c:v>
                </c:pt>
                <c:pt idx="12" formatCode="0">
                  <c:v>11.906670551451811</c:v>
                </c:pt>
                <c:pt idx="13" formatCode="0">
                  <c:v>5.8114196084507075</c:v>
                </c:pt>
                <c:pt idx="15" formatCode="0">
                  <c:v>5.2598314144448155</c:v>
                </c:pt>
                <c:pt idx="16" formatCode="0">
                  <c:v>10.008813647223992</c:v>
                </c:pt>
                <c:pt idx="17" formatCode="0">
                  <c:v>6.3414282632153576</c:v>
                </c:pt>
                <c:pt idx="19" formatCode="0">
                  <c:v>11.285060876916924</c:v>
                </c:pt>
                <c:pt idx="20" formatCode="0">
                  <c:v>0</c:v>
                </c:pt>
                <c:pt idx="21" formatCode="0">
                  <c:v>6.3101886864604495</c:v>
                </c:pt>
                <c:pt idx="22" formatCode="0">
                  <c:v>4.3081466018381134</c:v>
                </c:pt>
                <c:pt idx="23" formatCode="0">
                  <c:v>27.283936316044368</c:v>
                </c:pt>
                <c:pt idx="25" formatCode="0">
                  <c:v>12.831547723935111</c:v>
                </c:pt>
                <c:pt idx="26" formatCode="0">
                  <c:v>11.260710704535285</c:v>
                </c:pt>
                <c:pt idx="27" formatCode="0">
                  <c:v>0</c:v>
                </c:pt>
                <c:pt idx="28" formatCode="0">
                  <c:v>5.7690215573832875</c:v>
                </c:pt>
                <c:pt idx="31" formatCode="0">
                  <c:v>12.831547723935111</c:v>
                </c:pt>
                <c:pt idx="32" formatCode="0">
                  <c:v>8.9276080736032917</c:v>
                </c:pt>
                <c:pt idx="33" formatCode="0">
                  <c:v>3.0812762107078973</c:v>
                </c:pt>
                <c:pt idx="35" formatCode="0">
                  <c:v>10.361063324105171</c:v>
                </c:pt>
                <c:pt idx="36" formatCode="0">
                  <c:v>4.1412155429057931</c:v>
                </c:pt>
                <c:pt idx="38" formatCode="0">
                  <c:v>10.678329280215163</c:v>
                </c:pt>
                <c:pt idx="39" formatCode="0">
                  <c:v>14.105083514824434</c:v>
                </c:pt>
                <c:pt idx="40" formatCode="0">
                  <c:v>3.0714666792237293</c:v>
                </c:pt>
              </c:numCache>
            </c:numRef>
          </c:val>
          <c:extLst xmlns:c16r2="http://schemas.microsoft.com/office/drawing/2015/06/chart">
            <c:ext xmlns:c16="http://schemas.microsoft.com/office/drawing/2014/chart" uri="{C3380CC4-5D6E-409C-BE32-E72D297353CC}">
              <c16:uniqueId val="{00000002-093C-439C-8C4B-9015010F9D4A}"/>
            </c:ext>
          </c:extLst>
        </c:ser>
        <c:ser>
          <c:idx val="3"/>
          <c:order val="3"/>
          <c:tx>
            <c:strRef>
              <c:f>Dati!$F$174</c:f>
              <c:strCache>
                <c:ptCount val="1"/>
                <c:pt idx="0">
                  <c:v>No € 20 līdz € 29</c:v>
                </c:pt>
              </c:strCache>
            </c:strRef>
          </c:tx>
          <c:spPr>
            <a:solidFill>
              <a:schemeClr val="accent3">
                <a:lumMod val="60000"/>
                <a:lumOff val="40000"/>
              </a:schemeClr>
            </a:solidFill>
            <a:ln w="25400">
              <a:noFill/>
            </a:ln>
          </c:spPr>
          <c:invertIfNegative val="0"/>
          <c:dLbls>
            <c:dLbl>
              <c:idx val="41"/>
              <c:layout>
                <c:manualLayout>
                  <c:x val="-1.6008103377558554E-3"/>
                  <c:y val="9.2826808076946696E-3"/>
                </c:manualLayout>
              </c:layout>
              <c:spPr>
                <a:noFill/>
                <a:ln>
                  <a:noFill/>
                </a:ln>
                <a:effectLst/>
              </c:spPr>
              <c:txPr>
                <a:bodyPr wrap="square" lIns="38100" tIns="19050" rIns="38100" bIns="19050" anchor="ctr">
                  <a:spAutoFit/>
                </a:bodyPr>
                <a:lstStyle/>
                <a:p>
                  <a:pPr>
                    <a:defRPr sz="500" b="1">
                      <a:solidFill>
                        <a:sysClr val="windowText" lastClr="000000"/>
                      </a:solidFill>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093C-439C-8C4B-9015010F9D4A}"/>
                </c:ex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900" b="1">
                    <a:solidFill>
                      <a:sysClr val="windowText" lastClr="000000"/>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Dati!$B$175:$B$215</c:f>
              <c:strCache>
                <c:ptCount val="41"/>
                <c:pt idx="0">
                  <c:v>VISI RESPONDENTI, n=113</c:v>
                </c:pt>
                <c:pt idx="1">
                  <c:v>DZIMUMS</c:v>
                </c:pt>
                <c:pt idx="2">
                  <c:v>Vīrietis, n=70</c:v>
                </c:pt>
                <c:pt idx="3">
                  <c:v>Sieviete, n=43</c:v>
                </c:pt>
                <c:pt idx="4">
                  <c:v>VECUMS</c:v>
                </c:pt>
                <c:pt idx="5">
                  <c:v>18–24 gadi, n=13</c:v>
                </c:pt>
                <c:pt idx="6">
                  <c:v>25–34 gadi, n=23</c:v>
                </c:pt>
                <c:pt idx="7">
                  <c:v>35–44 gadi, n=20</c:v>
                </c:pt>
                <c:pt idx="8">
                  <c:v>45–54 gadi, n=26</c:v>
                </c:pt>
                <c:pt idx="9">
                  <c:v>55–63 gadi, n=22</c:v>
                </c:pt>
                <c:pt idx="10">
                  <c:v>64–75 gadi, n=9</c:v>
                </c:pt>
                <c:pt idx="11">
                  <c:v>SARUNVALODA ĢIMENĒ</c:v>
                </c:pt>
                <c:pt idx="12">
                  <c:v>Latviešu, n=58</c:v>
                </c:pt>
                <c:pt idx="13">
                  <c:v>Krievu, n=54</c:v>
                </c:pt>
                <c:pt idx="14">
                  <c:v>IZGLĪTĪBA</c:v>
                </c:pt>
                <c:pt idx="15">
                  <c:v>Pamatizglītība, n=17</c:v>
                </c:pt>
                <c:pt idx="16">
                  <c:v>Vidējā, vidējā speciālā, n=80</c:v>
                </c:pt>
                <c:pt idx="17">
                  <c:v>Augstākā, n=16</c:v>
                </c:pt>
                <c:pt idx="18">
                  <c:v>IENĀKUMI UZ VIENU CILVĒKU ĢIMENĒ</c:v>
                </c:pt>
                <c:pt idx="19">
                  <c:v>Zemi, n=17</c:v>
                </c:pt>
                <c:pt idx="20">
                  <c:v>Vidēji zemi, n=15</c:v>
                </c:pt>
                <c:pt idx="21">
                  <c:v>Vidēji, n=16</c:v>
                </c:pt>
                <c:pt idx="22">
                  <c:v>Vidēji augsti, n=23</c:v>
                </c:pt>
                <c:pt idx="23">
                  <c:v>Augsti, n=19</c:v>
                </c:pt>
                <c:pt idx="24">
                  <c:v>REĢIONS</c:v>
                </c:pt>
                <c:pt idx="25">
                  <c:v>Rīga, n=40</c:v>
                </c:pt>
                <c:pt idx="26">
                  <c:v>Vidzeme, n=35</c:v>
                </c:pt>
                <c:pt idx="27">
                  <c:v>Kurzeme, n=7</c:v>
                </c:pt>
                <c:pt idx="28">
                  <c:v>Zemgale, n=15</c:v>
                </c:pt>
                <c:pt idx="29">
                  <c:v>Latgale, n=16</c:v>
                </c:pt>
                <c:pt idx="30">
                  <c:v>APDZĪVOTĀS VIETAS TIPS</c:v>
                </c:pt>
                <c:pt idx="31">
                  <c:v>Rīga, n=40</c:v>
                </c:pt>
                <c:pt idx="32">
                  <c:v>Cita pilsēta, n=43</c:v>
                </c:pt>
                <c:pt idx="33">
                  <c:v>Lauki, n=30</c:v>
                </c:pt>
                <c:pt idx="34">
                  <c:v>KONTRABANDAS PREČU PIRKŠANA</c:v>
                </c:pt>
                <c:pt idx="35">
                  <c:v>Ir pirkuši kontrabandas preces, n=96</c:v>
                </c:pt>
                <c:pt idx="36">
                  <c:v>Zina tos, kuri ir pirkuši, n=23</c:v>
                </c:pt>
                <c:pt idx="37">
                  <c:v>SMĒĶĒŠANA</c:v>
                </c:pt>
                <c:pt idx="38">
                  <c:v>Smēķē, n=75</c:v>
                </c:pt>
                <c:pt idx="39">
                  <c:v>Bijušais smēķētājs/-a, n=7</c:v>
                </c:pt>
                <c:pt idx="40">
                  <c:v>Nesmēķē, n=30</c:v>
                </c:pt>
              </c:strCache>
            </c:strRef>
          </c:cat>
          <c:val>
            <c:numRef>
              <c:f>Dati!$F$175:$F$215</c:f>
              <c:numCache>
                <c:formatCode>General</c:formatCode>
                <c:ptCount val="41"/>
                <c:pt idx="0" formatCode="0">
                  <c:v>12.987714067319169</c:v>
                </c:pt>
                <c:pt idx="2" formatCode="0">
                  <c:v>12.496768055041699</c:v>
                </c:pt>
                <c:pt idx="3" formatCode="0">
                  <c:v>13.82124041556178</c:v>
                </c:pt>
                <c:pt idx="5" formatCode="0">
                  <c:v>15.378713024827748</c:v>
                </c:pt>
                <c:pt idx="6" formatCode="0">
                  <c:v>4.4125808707194105</c:v>
                </c:pt>
                <c:pt idx="7" formatCode="0">
                  <c:v>14.720742566981924</c:v>
                </c:pt>
                <c:pt idx="8" formatCode="0">
                  <c:v>11.583931078169696</c:v>
                </c:pt>
                <c:pt idx="9" formatCode="0">
                  <c:v>4.175603700225424</c:v>
                </c:pt>
                <c:pt idx="10" formatCode="0">
                  <c:v>56.521827552773651</c:v>
                </c:pt>
                <c:pt idx="12" formatCode="0">
                  <c:v>9.7340792516106038</c:v>
                </c:pt>
                <c:pt idx="13" formatCode="0">
                  <c:v>16.520993920297609</c:v>
                </c:pt>
                <c:pt idx="15" formatCode="0">
                  <c:v>22.814964738958022</c:v>
                </c:pt>
                <c:pt idx="16" formatCode="0">
                  <c:v>9.7186337547962705</c:v>
                </c:pt>
                <c:pt idx="17" formatCode="0">
                  <c:v>19.231030327577564</c:v>
                </c:pt>
                <c:pt idx="19" formatCode="0">
                  <c:v>35.278755644718785</c:v>
                </c:pt>
                <c:pt idx="20" formatCode="0">
                  <c:v>6.5523047473852918</c:v>
                </c:pt>
                <c:pt idx="21" formatCode="0">
                  <c:v>11.996509675501072</c:v>
                </c:pt>
                <c:pt idx="22" formatCode="0">
                  <c:v>12.918419076273521</c:v>
                </c:pt>
                <c:pt idx="23" formatCode="0">
                  <c:v>5.1049608464116325</c:v>
                </c:pt>
                <c:pt idx="25" formatCode="0">
                  <c:v>9.5600038688347642</c:v>
                </c:pt>
                <c:pt idx="26" formatCode="0">
                  <c:v>16.165206841331088</c:v>
                </c:pt>
                <c:pt idx="28" formatCode="0">
                  <c:v>5.7690215573832875</c:v>
                </c:pt>
                <c:pt idx="29" formatCode="0">
                  <c:v>27.063328992025038</c:v>
                </c:pt>
                <c:pt idx="31" formatCode="0">
                  <c:v>9.5600038688347642</c:v>
                </c:pt>
                <c:pt idx="32" formatCode="0">
                  <c:v>15.458467398452868</c:v>
                </c:pt>
                <c:pt idx="33" formatCode="0">
                  <c:v>14.106366919252357</c:v>
                </c:pt>
                <c:pt idx="35" formatCode="0">
                  <c:v>15.304382675197319</c:v>
                </c:pt>
                <c:pt idx="36" formatCode="0">
                  <c:v>17.968568411861277</c:v>
                </c:pt>
                <c:pt idx="38" formatCode="0">
                  <c:v>14.052074156784254</c:v>
                </c:pt>
                <c:pt idx="39" formatCode="0">
                  <c:v>12.988776472955484</c:v>
                </c:pt>
                <c:pt idx="40" formatCode="0">
                  <c:v>10.760430464118857</c:v>
                </c:pt>
              </c:numCache>
            </c:numRef>
          </c:val>
          <c:extLst xmlns:c16r2="http://schemas.microsoft.com/office/drawing/2015/06/chart">
            <c:ext xmlns:c16="http://schemas.microsoft.com/office/drawing/2014/chart" uri="{C3380CC4-5D6E-409C-BE32-E72D297353CC}">
              <c16:uniqueId val="{00000004-093C-439C-8C4B-9015010F9D4A}"/>
            </c:ext>
          </c:extLst>
        </c:ser>
        <c:ser>
          <c:idx val="4"/>
          <c:order val="4"/>
          <c:tx>
            <c:strRef>
              <c:f>Dati!$G$174</c:f>
              <c:strCache>
                <c:ptCount val="1"/>
                <c:pt idx="0">
                  <c:v>No € 30 līdz € 50</c:v>
                </c:pt>
              </c:strCache>
            </c:strRef>
          </c:tx>
          <c:spPr>
            <a:solidFill>
              <a:schemeClr val="accent3">
                <a:lumMod val="40000"/>
                <a:lumOff val="60000"/>
              </a:schemeClr>
            </a:solidFill>
            <a:ln w="25400">
              <a:noFill/>
            </a:ln>
          </c:spPr>
          <c:invertIfNegative val="0"/>
          <c:dLbls>
            <c:spPr>
              <a:noFill/>
              <a:ln>
                <a:noFill/>
              </a:ln>
              <a:effectLst/>
            </c:spPr>
            <c:txPr>
              <a:bodyPr wrap="square" lIns="38100" tIns="19050" rIns="38100" bIns="19050" anchor="ctr">
                <a:spAutoFit/>
              </a:bodyPr>
              <a:lstStyle/>
              <a:p>
                <a:pPr>
                  <a:defRPr sz="9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Dati!$B$175:$B$215</c:f>
              <c:strCache>
                <c:ptCount val="41"/>
                <c:pt idx="0">
                  <c:v>VISI RESPONDENTI, n=113</c:v>
                </c:pt>
                <c:pt idx="1">
                  <c:v>DZIMUMS</c:v>
                </c:pt>
                <c:pt idx="2">
                  <c:v>Vīrietis, n=70</c:v>
                </c:pt>
                <c:pt idx="3">
                  <c:v>Sieviete, n=43</c:v>
                </c:pt>
                <c:pt idx="4">
                  <c:v>VECUMS</c:v>
                </c:pt>
                <c:pt idx="5">
                  <c:v>18–24 gadi, n=13</c:v>
                </c:pt>
                <c:pt idx="6">
                  <c:v>25–34 gadi, n=23</c:v>
                </c:pt>
                <c:pt idx="7">
                  <c:v>35–44 gadi, n=20</c:v>
                </c:pt>
                <c:pt idx="8">
                  <c:v>45–54 gadi, n=26</c:v>
                </c:pt>
                <c:pt idx="9">
                  <c:v>55–63 gadi, n=22</c:v>
                </c:pt>
                <c:pt idx="10">
                  <c:v>64–75 gadi, n=9</c:v>
                </c:pt>
                <c:pt idx="11">
                  <c:v>SARUNVALODA ĢIMENĒ</c:v>
                </c:pt>
                <c:pt idx="12">
                  <c:v>Latviešu, n=58</c:v>
                </c:pt>
                <c:pt idx="13">
                  <c:v>Krievu, n=54</c:v>
                </c:pt>
                <c:pt idx="14">
                  <c:v>IZGLĪTĪBA</c:v>
                </c:pt>
                <c:pt idx="15">
                  <c:v>Pamatizglītība, n=17</c:v>
                </c:pt>
                <c:pt idx="16">
                  <c:v>Vidējā, vidējā speciālā, n=80</c:v>
                </c:pt>
                <c:pt idx="17">
                  <c:v>Augstākā, n=16</c:v>
                </c:pt>
                <c:pt idx="18">
                  <c:v>IENĀKUMI UZ VIENU CILVĒKU ĢIMENĒ</c:v>
                </c:pt>
                <c:pt idx="19">
                  <c:v>Zemi, n=17</c:v>
                </c:pt>
                <c:pt idx="20">
                  <c:v>Vidēji zemi, n=15</c:v>
                </c:pt>
                <c:pt idx="21">
                  <c:v>Vidēji, n=16</c:v>
                </c:pt>
                <c:pt idx="22">
                  <c:v>Vidēji augsti, n=23</c:v>
                </c:pt>
                <c:pt idx="23">
                  <c:v>Augsti, n=19</c:v>
                </c:pt>
                <c:pt idx="24">
                  <c:v>REĢIONS</c:v>
                </c:pt>
                <c:pt idx="25">
                  <c:v>Rīga, n=40</c:v>
                </c:pt>
                <c:pt idx="26">
                  <c:v>Vidzeme, n=35</c:v>
                </c:pt>
                <c:pt idx="27">
                  <c:v>Kurzeme, n=7</c:v>
                </c:pt>
                <c:pt idx="28">
                  <c:v>Zemgale, n=15</c:v>
                </c:pt>
                <c:pt idx="29">
                  <c:v>Latgale, n=16</c:v>
                </c:pt>
                <c:pt idx="30">
                  <c:v>APDZĪVOTĀS VIETAS TIPS</c:v>
                </c:pt>
                <c:pt idx="31">
                  <c:v>Rīga, n=40</c:v>
                </c:pt>
                <c:pt idx="32">
                  <c:v>Cita pilsēta, n=43</c:v>
                </c:pt>
                <c:pt idx="33">
                  <c:v>Lauki, n=30</c:v>
                </c:pt>
                <c:pt idx="34">
                  <c:v>KONTRABANDAS PREČU PIRKŠANA</c:v>
                </c:pt>
                <c:pt idx="35">
                  <c:v>Ir pirkuši kontrabandas preces, n=96</c:v>
                </c:pt>
                <c:pt idx="36">
                  <c:v>Zina tos, kuri ir pirkuši, n=23</c:v>
                </c:pt>
                <c:pt idx="37">
                  <c:v>SMĒĶĒŠANA</c:v>
                </c:pt>
                <c:pt idx="38">
                  <c:v>Smēķē, n=75</c:v>
                </c:pt>
                <c:pt idx="39">
                  <c:v>Bijušais smēķētājs/-a, n=7</c:v>
                </c:pt>
                <c:pt idx="40">
                  <c:v>Nesmēķē, n=30</c:v>
                </c:pt>
              </c:strCache>
            </c:strRef>
          </c:cat>
          <c:val>
            <c:numRef>
              <c:f>Dati!$G$175:$G$215</c:f>
              <c:numCache>
                <c:formatCode>General</c:formatCode>
                <c:ptCount val="41"/>
                <c:pt idx="0" formatCode="0">
                  <c:v>24.737075633705143</c:v>
                </c:pt>
                <c:pt idx="2" formatCode="0">
                  <c:v>24.397390161483553</c:v>
                </c:pt>
                <c:pt idx="3" formatCode="0">
                  <c:v>25.313792388972129</c:v>
                </c:pt>
                <c:pt idx="5" formatCode="0">
                  <c:v>22.73693210628139</c:v>
                </c:pt>
                <c:pt idx="6" formatCode="0">
                  <c:v>30.142420258724602</c:v>
                </c:pt>
                <c:pt idx="7" formatCode="0">
                  <c:v>30.024856434464954</c:v>
                </c:pt>
                <c:pt idx="8" formatCode="0">
                  <c:v>15.421528913614035</c:v>
                </c:pt>
                <c:pt idx="9" formatCode="0">
                  <c:v>26.927977937830104</c:v>
                </c:pt>
                <c:pt idx="10" formatCode="0">
                  <c:v>21.597407670969051</c:v>
                </c:pt>
                <c:pt idx="12" formatCode="0">
                  <c:v>27.735052338209339</c:v>
                </c:pt>
                <c:pt idx="13" formatCode="0">
                  <c:v>22.17385885145071</c:v>
                </c:pt>
                <c:pt idx="15" formatCode="0">
                  <c:v>19.398099589259271</c:v>
                </c:pt>
                <c:pt idx="16" formatCode="0">
                  <c:v>24.90512306402367</c:v>
                </c:pt>
                <c:pt idx="17" formatCode="0">
                  <c:v>29.472705463250577</c:v>
                </c:pt>
                <c:pt idx="19" formatCode="0">
                  <c:v>28.015961524468608</c:v>
                </c:pt>
                <c:pt idx="20" formatCode="0">
                  <c:v>27.154398832035188</c:v>
                </c:pt>
                <c:pt idx="21" formatCode="0">
                  <c:v>24.604576799329518</c:v>
                </c:pt>
                <c:pt idx="22" formatCode="0">
                  <c:v>21.860195535623813</c:v>
                </c:pt>
                <c:pt idx="23" formatCode="0">
                  <c:v>25.994303921054382</c:v>
                </c:pt>
                <c:pt idx="25" formatCode="0">
                  <c:v>20.065814198420707</c:v>
                </c:pt>
                <c:pt idx="26" formatCode="0">
                  <c:v>28.462438398753353</c:v>
                </c:pt>
                <c:pt idx="27" formatCode="0">
                  <c:v>42.067698881009029</c:v>
                </c:pt>
                <c:pt idx="28" formatCode="0">
                  <c:v>14.284633329864564</c:v>
                </c:pt>
                <c:pt idx="29" formatCode="0">
                  <c:v>31.045477132286624</c:v>
                </c:pt>
                <c:pt idx="31" formatCode="0">
                  <c:v>20.065814198420707</c:v>
                </c:pt>
                <c:pt idx="32" formatCode="0">
                  <c:v>20.948472697406483</c:v>
                </c:pt>
                <c:pt idx="33" formatCode="0">
                  <c:v>36.581662632303953</c:v>
                </c:pt>
                <c:pt idx="35" formatCode="0">
                  <c:v>29.149523141732335</c:v>
                </c:pt>
                <c:pt idx="36" formatCode="0">
                  <c:v>24.414590707484592</c:v>
                </c:pt>
                <c:pt idx="38" formatCode="0">
                  <c:v>29.790166889552143</c:v>
                </c:pt>
                <c:pt idx="39" formatCode="0">
                  <c:v>14.816755327157914</c:v>
                </c:pt>
                <c:pt idx="40" formatCode="0">
                  <c:v>15.25283625639057</c:v>
                </c:pt>
              </c:numCache>
            </c:numRef>
          </c:val>
          <c:extLst xmlns:c16r2="http://schemas.microsoft.com/office/drawing/2015/06/chart">
            <c:ext xmlns:c16="http://schemas.microsoft.com/office/drawing/2014/chart" uri="{C3380CC4-5D6E-409C-BE32-E72D297353CC}">
              <c16:uniqueId val="{00000005-093C-439C-8C4B-9015010F9D4A}"/>
            </c:ext>
          </c:extLst>
        </c:ser>
        <c:ser>
          <c:idx val="5"/>
          <c:order val="5"/>
          <c:tx>
            <c:strRef>
              <c:f>Dati!$H$174</c:f>
              <c:strCache>
                <c:ptCount val="1"/>
                <c:pt idx="0">
                  <c:v>Vairāk nekā € 50</c:v>
                </c:pt>
              </c:strCache>
            </c:strRef>
          </c:tx>
          <c:spPr>
            <a:solidFill>
              <a:schemeClr val="accent3">
                <a:lumMod val="20000"/>
                <a:lumOff val="80000"/>
              </a:schemeClr>
            </a:solidFill>
            <a:ln w="25400">
              <a:noFill/>
            </a:ln>
          </c:spPr>
          <c:invertIfNegative val="0"/>
          <c:dLbls>
            <c:dLbl>
              <c:idx val="3"/>
              <c:layout>
                <c:manualLayout>
                  <c:x val="1.2806482702046785E-2"/>
                  <c:y val="0"/>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093C-439C-8C4B-9015010F9D4A}"/>
                </c:ext>
                <c:ext xmlns:c15="http://schemas.microsoft.com/office/drawing/2012/chart" uri="{CE6537A1-D6FC-4f65-9D91-7224C49458BB}">
                  <c15:layout/>
                </c:ext>
              </c:extLst>
            </c:dLbl>
            <c:dLbl>
              <c:idx val="12"/>
              <c:layout>
                <c:manualLayout>
                  <c:x val="1.2806482702046844E-2"/>
                  <c:y val="6.8071134227459118E-17"/>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093C-439C-8C4B-9015010F9D4A}"/>
                </c:ext>
                <c:ext xmlns:c15="http://schemas.microsoft.com/office/drawing/2012/chart" uri="{CE6537A1-D6FC-4f65-9D91-7224C49458BB}">
                  <c15:layout/>
                </c:ext>
              </c:extLst>
            </c:dLbl>
            <c:dLbl>
              <c:idx val="16"/>
              <c:layout>
                <c:manualLayout>
                  <c:x val="1.2806482702046844E-2"/>
                  <c:y val="6.8071134227459118E-17"/>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093C-439C-8C4B-9015010F9D4A}"/>
                </c:ext>
                <c:ext xmlns:c15="http://schemas.microsoft.com/office/drawing/2012/chart" uri="{CE6537A1-D6FC-4f65-9D91-7224C49458BB}">
                  <c15:layout/>
                </c:ext>
              </c:extLst>
            </c:dLbl>
            <c:dLbl>
              <c:idx val="41"/>
              <c:layout>
                <c:manualLayout>
                  <c:x val="1.7608913715314412E-2"/>
                  <c:y val="-1.3614226845491824E-16"/>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093C-439C-8C4B-9015010F9D4A}"/>
                </c:ex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900" b="1">
                    <a:solidFill>
                      <a:sysClr val="windowText" lastClr="000000"/>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Dati!$B$175:$B$215</c:f>
              <c:strCache>
                <c:ptCount val="41"/>
                <c:pt idx="0">
                  <c:v>VISI RESPONDENTI, n=113</c:v>
                </c:pt>
                <c:pt idx="1">
                  <c:v>DZIMUMS</c:v>
                </c:pt>
                <c:pt idx="2">
                  <c:v>Vīrietis, n=70</c:v>
                </c:pt>
                <c:pt idx="3">
                  <c:v>Sieviete, n=43</c:v>
                </c:pt>
                <c:pt idx="4">
                  <c:v>VECUMS</c:v>
                </c:pt>
                <c:pt idx="5">
                  <c:v>18–24 gadi, n=13</c:v>
                </c:pt>
                <c:pt idx="6">
                  <c:v>25–34 gadi, n=23</c:v>
                </c:pt>
                <c:pt idx="7">
                  <c:v>35–44 gadi, n=20</c:v>
                </c:pt>
                <c:pt idx="8">
                  <c:v>45–54 gadi, n=26</c:v>
                </c:pt>
                <c:pt idx="9">
                  <c:v>55–63 gadi, n=22</c:v>
                </c:pt>
                <c:pt idx="10">
                  <c:v>64–75 gadi, n=9</c:v>
                </c:pt>
                <c:pt idx="11">
                  <c:v>SARUNVALODA ĢIMENĒ</c:v>
                </c:pt>
                <c:pt idx="12">
                  <c:v>Latviešu, n=58</c:v>
                </c:pt>
                <c:pt idx="13">
                  <c:v>Krievu, n=54</c:v>
                </c:pt>
                <c:pt idx="14">
                  <c:v>IZGLĪTĪBA</c:v>
                </c:pt>
                <c:pt idx="15">
                  <c:v>Pamatizglītība, n=17</c:v>
                </c:pt>
                <c:pt idx="16">
                  <c:v>Vidējā, vidējā speciālā, n=80</c:v>
                </c:pt>
                <c:pt idx="17">
                  <c:v>Augstākā, n=16</c:v>
                </c:pt>
                <c:pt idx="18">
                  <c:v>IENĀKUMI UZ VIENU CILVĒKU ĢIMENĒ</c:v>
                </c:pt>
                <c:pt idx="19">
                  <c:v>Zemi, n=17</c:v>
                </c:pt>
                <c:pt idx="20">
                  <c:v>Vidēji zemi, n=15</c:v>
                </c:pt>
                <c:pt idx="21">
                  <c:v>Vidēji, n=16</c:v>
                </c:pt>
                <c:pt idx="22">
                  <c:v>Vidēji augsti, n=23</c:v>
                </c:pt>
                <c:pt idx="23">
                  <c:v>Augsti, n=19</c:v>
                </c:pt>
                <c:pt idx="24">
                  <c:v>REĢIONS</c:v>
                </c:pt>
                <c:pt idx="25">
                  <c:v>Rīga, n=40</c:v>
                </c:pt>
                <c:pt idx="26">
                  <c:v>Vidzeme, n=35</c:v>
                </c:pt>
                <c:pt idx="27">
                  <c:v>Kurzeme, n=7</c:v>
                </c:pt>
                <c:pt idx="28">
                  <c:v>Zemgale, n=15</c:v>
                </c:pt>
                <c:pt idx="29">
                  <c:v>Latgale, n=16</c:v>
                </c:pt>
                <c:pt idx="30">
                  <c:v>APDZĪVOTĀS VIETAS TIPS</c:v>
                </c:pt>
                <c:pt idx="31">
                  <c:v>Rīga, n=40</c:v>
                </c:pt>
                <c:pt idx="32">
                  <c:v>Cita pilsēta, n=43</c:v>
                </c:pt>
                <c:pt idx="33">
                  <c:v>Lauki, n=30</c:v>
                </c:pt>
                <c:pt idx="34">
                  <c:v>KONTRABANDAS PREČU PIRKŠANA</c:v>
                </c:pt>
                <c:pt idx="35">
                  <c:v>Ir pirkuši kontrabandas preces, n=96</c:v>
                </c:pt>
                <c:pt idx="36">
                  <c:v>Zina tos, kuri ir pirkuši, n=23</c:v>
                </c:pt>
                <c:pt idx="37">
                  <c:v>SMĒĶĒŠANA</c:v>
                </c:pt>
                <c:pt idx="38">
                  <c:v>Smēķē, n=75</c:v>
                </c:pt>
                <c:pt idx="39">
                  <c:v>Bijušais smēķētājs/-a, n=7</c:v>
                </c:pt>
                <c:pt idx="40">
                  <c:v>Nesmēķē, n=30</c:v>
                </c:pt>
              </c:strCache>
            </c:strRef>
          </c:cat>
          <c:val>
            <c:numRef>
              <c:f>Dati!$H$175:$H$215</c:f>
              <c:numCache>
                <c:formatCode>General</c:formatCode>
                <c:ptCount val="41"/>
                <c:pt idx="0" formatCode="0">
                  <c:v>12.602022614093197</c:v>
                </c:pt>
                <c:pt idx="2" formatCode="0">
                  <c:v>14.45492234749452</c:v>
                </c:pt>
                <c:pt idx="3" formatCode="0">
                  <c:v>9.4561762077293672</c:v>
                </c:pt>
                <c:pt idx="5" formatCode="0">
                  <c:v>7.9017497466525199</c:v>
                </c:pt>
                <c:pt idx="6" formatCode="0">
                  <c:v>12.666247183567654</c:v>
                </c:pt>
                <c:pt idx="7" formatCode="0">
                  <c:v>14.85748064942941</c:v>
                </c:pt>
                <c:pt idx="8" formatCode="0">
                  <c:v>11.414183406179278</c:v>
                </c:pt>
                <c:pt idx="9" formatCode="0">
                  <c:v>18.409466381448389</c:v>
                </c:pt>
                <c:pt idx="12" formatCode="0">
                  <c:v>8.9554644418719782</c:v>
                </c:pt>
                <c:pt idx="13" formatCode="0">
                  <c:v>16.52513174890662</c:v>
                </c:pt>
                <c:pt idx="15" formatCode="0">
                  <c:v>10.716802671457453</c:v>
                </c:pt>
                <c:pt idx="16" formatCode="0">
                  <c:v>13.192048645311132</c:v>
                </c:pt>
                <c:pt idx="17" formatCode="0">
                  <c:v>11.591856249367302</c:v>
                </c:pt>
                <c:pt idx="19" formatCode="0">
                  <c:v>6.3824374631462986</c:v>
                </c:pt>
                <c:pt idx="20" formatCode="0">
                  <c:v>20.605123878465044</c:v>
                </c:pt>
                <c:pt idx="21" formatCode="0">
                  <c:v>30.235172226502158</c:v>
                </c:pt>
                <c:pt idx="22" formatCode="0">
                  <c:v>13.287522323986733</c:v>
                </c:pt>
                <c:pt idx="23" formatCode="0">
                  <c:v>11.091465462988285</c:v>
                </c:pt>
                <c:pt idx="25" formatCode="0">
                  <c:v>13.157819959725993</c:v>
                </c:pt>
                <c:pt idx="26" formatCode="0">
                  <c:v>11.540189201239684</c:v>
                </c:pt>
                <c:pt idx="27" formatCode="0">
                  <c:v>30.48229546939497</c:v>
                </c:pt>
                <c:pt idx="29" formatCode="0">
                  <c:v>17.743326310903949</c:v>
                </c:pt>
                <c:pt idx="31" formatCode="0">
                  <c:v>13.157819959725993</c:v>
                </c:pt>
                <c:pt idx="32" formatCode="0">
                  <c:v>14.114159288492539</c:v>
                </c:pt>
                <c:pt idx="33" formatCode="0">
                  <c:v>9.6620182203574796</c:v>
                </c:pt>
                <c:pt idx="35" formatCode="0">
                  <c:v>14.849893951151854</c:v>
                </c:pt>
                <c:pt idx="36" formatCode="0">
                  <c:v>12.428254315436421</c:v>
                </c:pt>
                <c:pt idx="38" formatCode="0">
                  <c:v>10.917982562174444</c:v>
                </c:pt>
                <c:pt idx="39" formatCode="0">
                  <c:v>30.139541788422079</c:v>
                </c:pt>
                <c:pt idx="40" formatCode="0">
                  <c:v>13.073827903666425</c:v>
                </c:pt>
              </c:numCache>
            </c:numRef>
          </c:val>
          <c:extLst xmlns:c16r2="http://schemas.microsoft.com/office/drawing/2015/06/chart">
            <c:ext xmlns:c16="http://schemas.microsoft.com/office/drawing/2014/chart" uri="{C3380CC4-5D6E-409C-BE32-E72D297353CC}">
              <c16:uniqueId val="{0000000A-093C-439C-8C4B-9015010F9D4A}"/>
            </c:ext>
          </c:extLst>
        </c:ser>
        <c:ser>
          <c:idx val="6"/>
          <c:order val="6"/>
          <c:tx>
            <c:strRef>
              <c:f>Dati!$I$174</c:f>
              <c:strCache>
                <c:ptCount val="1"/>
                <c:pt idx="0">
                  <c:v>Grūti pateikt</c:v>
                </c:pt>
              </c:strCache>
            </c:strRef>
          </c:tx>
          <c:spPr>
            <a:solidFill>
              <a:schemeClr val="bg1">
                <a:lumMod val="75000"/>
              </a:schemeClr>
            </a:solidFill>
            <a:ln w="25400">
              <a:noFill/>
            </a:ln>
          </c:spPr>
          <c:invertIfNegative val="0"/>
          <c:dLbls>
            <c:dLbl>
              <c:idx val="27"/>
              <c:delete val="1"/>
              <c:extLst xmlns:c16r2="http://schemas.microsoft.com/office/drawing/2015/06/chart">
                <c:ext xmlns:c16="http://schemas.microsoft.com/office/drawing/2014/chart" uri="{C3380CC4-5D6E-409C-BE32-E72D297353CC}">
                  <c16:uniqueId val="{00000001-08A6-42D9-8B83-57ECE01FDDF4}"/>
                </c:ex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900" b="1">
                    <a:solidFill>
                      <a:sysClr val="windowText" lastClr="000000"/>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Dati!$B$175:$B$215</c:f>
              <c:strCache>
                <c:ptCount val="41"/>
                <c:pt idx="0">
                  <c:v>VISI RESPONDENTI, n=113</c:v>
                </c:pt>
                <c:pt idx="1">
                  <c:v>DZIMUMS</c:v>
                </c:pt>
                <c:pt idx="2">
                  <c:v>Vīrietis, n=70</c:v>
                </c:pt>
                <c:pt idx="3">
                  <c:v>Sieviete, n=43</c:v>
                </c:pt>
                <c:pt idx="4">
                  <c:v>VECUMS</c:v>
                </c:pt>
                <c:pt idx="5">
                  <c:v>18–24 gadi, n=13</c:v>
                </c:pt>
                <c:pt idx="6">
                  <c:v>25–34 gadi, n=23</c:v>
                </c:pt>
                <c:pt idx="7">
                  <c:v>35–44 gadi, n=20</c:v>
                </c:pt>
                <c:pt idx="8">
                  <c:v>45–54 gadi, n=26</c:v>
                </c:pt>
                <c:pt idx="9">
                  <c:v>55–63 gadi, n=22</c:v>
                </c:pt>
                <c:pt idx="10">
                  <c:v>64–75 gadi, n=9</c:v>
                </c:pt>
                <c:pt idx="11">
                  <c:v>SARUNVALODA ĢIMENĒ</c:v>
                </c:pt>
                <c:pt idx="12">
                  <c:v>Latviešu, n=58</c:v>
                </c:pt>
                <c:pt idx="13">
                  <c:v>Krievu, n=54</c:v>
                </c:pt>
                <c:pt idx="14">
                  <c:v>IZGLĪTĪBA</c:v>
                </c:pt>
                <c:pt idx="15">
                  <c:v>Pamatizglītība, n=17</c:v>
                </c:pt>
                <c:pt idx="16">
                  <c:v>Vidējā, vidējā speciālā, n=80</c:v>
                </c:pt>
                <c:pt idx="17">
                  <c:v>Augstākā, n=16</c:v>
                </c:pt>
                <c:pt idx="18">
                  <c:v>IENĀKUMI UZ VIENU CILVĒKU ĢIMENĒ</c:v>
                </c:pt>
                <c:pt idx="19">
                  <c:v>Zemi, n=17</c:v>
                </c:pt>
                <c:pt idx="20">
                  <c:v>Vidēji zemi, n=15</c:v>
                </c:pt>
                <c:pt idx="21">
                  <c:v>Vidēji, n=16</c:v>
                </c:pt>
                <c:pt idx="22">
                  <c:v>Vidēji augsti, n=23</c:v>
                </c:pt>
                <c:pt idx="23">
                  <c:v>Augsti, n=19</c:v>
                </c:pt>
                <c:pt idx="24">
                  <c:v>REĢIONS</c:v>
                </c:pt>
                <c:pt idx="25">
                  <c:v>Rīga, n=40</c:v>
                </c:pt>
                <c:pt idx="26">
                  <c:v>Vidzeme, n=35</c:v>
                </c:pt>
                <c:pt idx="27">
                  <c:v>Kurzeme, n=7</c:v>
                </c:pt>
                <c:pt idx="28">
                  <c:v>Zemgale, n=15</c:v>
                </c:pt>
                <c:pt idx="29">
                  <c:v>Latgale, n=16</c:v>
                </c:pt>
                <c:pt idx="30">
                  <c:v>APDZĪVOTĀS VIETAS TIPS</c:v>
                </c:pt>
                <c:pt idx="31">
                  <c:v>Rīga, n=40</c:v>
                </c:pt>
                <c:pt idx="32">
                  <c:v>Cita pilsēta, n=43</c:v>
                </c:pt>
                <c:pt idx="33">
                  <c:v>Lauki, n=30</c:v>
                </c:pt>
                <c:pt idx="34">
                  <c:v>KONTRABANDAS PREČU PIRKŠANA</c:v>
                </c:pt>
                <c:pt idx="35">
                  <c:v>Ir pirkuši kontrabandas preces, n=96</c:v>
                </c:pt>
                <c:pt idx="36">
                  <c:v>Zina tos, kuri ir pirkuši, n=23</c:v>
                </c:pt>
                <c:pt idx="37">
                  <c:v>SMĒĶĒŠANA</c:v>
                </c:pt>
                <c:pt idx="38">
                  <c:v>Smēķē, n=75</c:v>
                </c:pt>
                <c:pt idx="39">
                  <c:v>Bijušais smēķētājs/-a, n=7</c:v>
                </c:pt>
                <c:pt idx="40">
                  <c:v>Nesmēķē, n=30</c:v>
                </c:pt>
              </c:strCache>
            </c:strRef>
          </c:cat>
          <c:val>
            <c:numRef>
              <c:f>Dati!$I$175:$I$215</c:f>
              <c:numCache>
                <c:formatCode>General</c:formatCode>
                <c:ptCount val="41"/>
                <c:pt idx="0" formatCode="0">
                  <c:v>28.543196374224987</c:v>
                </c:pt>
                <c:pt idx="2" formatCode="0">
                  <c:v>28.770112964068357</c:v>
                </c:pt>
                <c:pt idx="3" formatCode="0">
                  <c:v>28.157938215979851</c:v>
                </c:pt>
                <c:pt idx="5" formatCode="0">
                  <c:v>38.261743326069876</c:v>
                </c:pt>
                <c:pt idx="6" formatCode="0">
                  <c:v>26.694474757450166</c:v>
                </c:pt>
                <c:pt idx="7" formatCode="0">
                  <c:v>25.15281501646399</c:v>
                </c:pt>
                <c:pt idx="8" formatCode="0">
                  <c:v>23.372889734154473</c:v>
                </c:pt>
                <c:pt idx="9" formatCode="0">
                  <c:v>37.104802367774873</c:v>
                </c:pt>
                <c:pt idx="10" formatCode="0">
                  <c:v>21.880764776257305</c:v>
                </c:pt>
                <c:pt idx="12" formatCode="0">
                  <c:v>29.873670167745072</c:v>
                </c:pt>
                <c:pt idx="13" formatCode="0">
                  <c:v>25.850518334268646</c:v>
                </c:pt>
                <c:pt idx="15" formatCode="0">
                  <c:v>36.239765948168525</c:v>
                </c:pt>
                <c:pt idx="16" formatCode="0">
                  <c:v>25.996725807383811</c:v>
                </c:pt>
                <c:pt idx="17" formatCode="0">
                  <c:v>33.362979696589207</c:v>
                </c:pt>
                <c:pt idx="19" formatCode="0">
                  <c:v>12.170364182259046</c:v>
                </c:pt>
                <c:pt idx="20" formatCode="0">
                  <c:v>38.88506812545792</c:v>
                </c:pt>
                <c:pt idx="21" formatCode="0">
                  <c:v>20.543363925746366</c:v>
                </c:pt>
                <c:pt idx="22" formatCode="0">
                  <c:v>30.829081290180302</c:v>
                </c:pt>
                <c:pt idx="23" formatCode="0">
                  <c:v>14.818819743839263</c:v>
                </c:pt>
                <c:pt idx="25" formatCode="0">
                  <c:v>29.588416995432461</c:v>
                </c:pt>
                <c:pt idx="26" formatCode="0">
                  <c:v>17.706535026408723</c:v>
                </c:pt>
                <c:pt idx="27" formatCode="0">
                  <c:v>0</c:v>
                </c:pt>
                <c:pt idx="28" formatCode="0">
                  <c:v>67.726362957941205</c:v>
                </c:pt>
                <c:pt idx="29" formatCode="0">
                  <c:v>24.147867564784409</c:v>
                </c:pt>
                <c:pt idx="31" formatCode="0">
                  <c:v>29.588416995432461</c:v>
                </c:pt>
                <c:pt idx="32" formatCode="0">
                  <c:v>28.657772942637447</c:v>
                </c:pt>
                <c:pt idx="33" formatCode="0">
                  <c:v>26.950255486115793</c:v>
                </c:pt>
                <c:pt idx="35" formatCode="0">
                  <c:v>15.797170944261358</c:v>
                </c:pt>
                <c:pt idx="36" formatCode="0">
                  <c:v>41.047371022311928</c:v>
                </c:pt>
                <c:pt idx="38" formatCode="0">
                  <c:v>19.913102760628988</c:v>
                </c:pt>
                <c:pt idx="39" formatCode="0">
                  <c:v>27.949842896640089</c:v>
                </c:pt>
                <c:pt idx="40" formatCode="0">
                  <c:v>47.931010672378605</c:v>
                </c:pt>
              </c:numCache>
            </c:numRef>
          </c:val>
          <c:extLst xmlns:c16r2="http://schemas.microsoft.com/office/drawing/2015/06/chart">
            <c:ext xmlns:c16="http://schemas.microsoft.com/office/drawing/2014/chart" uri="{C3380CC4-5D6E-409C-BE32-E72D297353CC}">
              <c16:uniqueId val="{0000000B-093C-439C-8C4B-9015010F9D4A}"/>
            </c:ext>
          </c:extLst>
        </c:ser>
        <c:dLbls>
          <c:dLblPos val="ctr"/>
          <c:showLegendKey val="0"/>
          <c:showVal val="1"/>
          <c:showCatName val="0"/>
          <c:showSerName val="0"/>
          <c:showPercent val="0"/>
          <c:showBubbleSize val="0"/>
        </c:dLbls>
        <c:gapWidth val="15"/>
        <c:overlap val="100"/>
        <c:axId val="408599992"/>
        <c:axId val="408602344"/>
      </c:barChart>
      <c:catAx>
        <c:axId val="408599992"/>
        <c:scaling>
          <c:orientation val="maxMin"/>
        </c:scaling>
        <c:delete val="0"/>
        <c:axPos val="l"/>
        <c:numFmt formatCode="@" sourceLinked="0"/>
        <c:majorTickMark val="out"/>
        <c:minorTickMark val="none"/>
        <c:tickLblPos val="nextTo"/>
        <c:spPr>
          <a:ln w="3175">
            <a:solidFill>
              <a:srgbClr val="000000"/>
            </a:solidFill>
            <a:prstDash val="solid"/>
          </a:ln>
        </c:spPr>
        <c:txPr>
          <a:bodyPr rot="0" vert="horz"/>
          <a:lstStyle/>
          <a:p>
            <a:pPr>
              <a:defRPr sz="900"/>
            </a:pPr>
            <a:endParaRPr lang="en-US"/>
          </a:p>
        </c:txPr>
        <c:crossAx val="408602344"/>
        <c:crosses val="autoZero"/>
        <c:auto val="1"/>
        <c:lblAlgn val="ctr"/>
        <c:lblOffset val="100"/>
        <c:tickLblSkip val="1"/>
        <c:tickMarkSkip val="1"/>
        <c:noMultiLvlLbl val="0"/>
      </c:catAx>
      <c:valAx>
        <c:axId val="408602344"/>
        <c:scaling>
          <c:orientation val="minMax"/>
          <c:max val="100"/>
          <c:min val="0"/>
        </c:scaling>
        <c:delete val="1"/>
        <c:axPos val="t"/>
        <c:numFmt formatCode="0" sourceLinked="1"/>
        <c:majorTickMark val="out"/>
        <c:minorTickMark val="none"/>
        <c:tickLblPos val="nextTo"/>
        <c:crossAx val="408599992"/>
        <c:crosses val="autoZero"/>
        <c:crossBetween val="between"/>
        <c:majorUnit val="20"/>
      </c:valAx>
      <c:spPr>
        <a:noFill/>
        <a:ln w="3175">
          <a:noFill/>
          <a:prstDash val="solid"/>
        </a:ln>
      </c:spPr>
    </c:plotArea>
    <c:plotVisOnly val="1"/>
    <c:dispBlanksAs val="gap"/>
    <c:showDLblsOverMax val="0"/>
  </c:chart>
  <c:spPr>
    <a:noFill/>
    <a:ln w="9525">
      <a:noFill/>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5438591566428532"/>
          <c:y val="2.0745346312978887E-2"/>
        </c:manualLayout>
      </c:layout>
      <c:overlay val="0"/>
      <c:spPr>
        <a:solidFill>
          <a:schemeClr val="bg1"/>
        </a:solidFill>
        <a:ln w="3175">
          <a:solidFill>
            <a:schemeClr val="tx1"/>
          </a:solidFill>
        </a:ln>
        <a:effectLst>
          <a:outerShdw dist="38100" dir="2700000" algn="tl" rotWithShape="0">
            <a:prstClr val="black"/>
          </a:outerShdw>
        </a:effectLst>
      </c:spPr>
    </c:title>
    <c:autoTitleDeleted val="0"/>
    <c:plotArea>
      <c:layout>
        <c:manualLayout>
          <c:layoutTarget val="inner"/>
          <c:xMode val="edge"/>
          <c:yMode val="edge"/>
          <c:x val="0.451518949741672"/>
          <c:y val="3.2211910110659797E-2"/>
          <c:w val="0.54848105025832805"/>
          <c:h val="0.95870748144954498"/>
        </c:manualLayout>
      </c:layout>
      <c:barChart>
        <c:barDir val="bar"/>
        <c:grouping val="clustered"/>
        <c:varyColors val="0"/>
        <c:ser>
          <c:idx val="0"/>
          <c:order val="0"/>
          <c:tx>
            <c:strRef>
              <c:f>Dati!$C$219</c:f>
              <c:strCache>
                <c:ptCount val="1"/>
                <c:pt idx="0">
                  <c:v>05.2022, n=1010</c:v>
                </c:pt>
              </c:strCache>
            </c:strRef>
          </c:tx>
          <c:spPr>
            <a:solidFill>
              <a:srgbClr val="66180B"/>
            </a:solidFill>
            <a:ln w="25400">
              <a:noFill/>
            </a:ln>
          </c:spPr>
          <c:invertIfNegative val="0"/>
          <c:dPt>
            <c:idx val="0"/>
            <c:invertIfNegative val="0"/>
            <c:bubble3D val="0"/>
            <c:extLst xmlns:c16r2="http://schemas.microsoft.com/office/drawing/2015/06/chart">
              <c:ext xmlns:c16="http://schemas.microsoft.com/office/drawing/2014/chart" uri="{C3380CC4-5D6E-409C-BE32-E72D297353CC}">
                <c16:uniqueId val="{00000000-0839-4950-BF3E-6D425FEC0D5C}"/>
              </c:ext>
            </c:extLst>
          </c:dPt>
          <c:dPt>
            <c:idx val="3"/>
            <c:invertIfNegative val="0"/>
            <c:bubble3D val="0"/>
            <c:spPr>
              <a:solidFill>
                <a:srgbClr val="66180B"/>
              </a:solidFill>
              <a:ln w="3175">
                <a:noFill/>
                <a:prstDash val="solid"/>
              </a:ln>
            </c:spPr>
            <c:extLst xmlns:c16r2="http://schemas.microsoft.com/office/drawing/2015/06/chart">
              <c:ext xmlns:c16="http://schemas.microsoft.com/office/drawing/2014/chart" uri="{C3380CC4-5D6E-409C-BE32-E72D297353CC}">
                <c16:uniqueId val="{00000002-0839-4950-BF3E-6D425FEC0D5C}"/>
              </c:ext>
            </c:extLst>
          </c:dPt>
          <c:dPt>
            <c:idx val="4"/>
            <c:invertIfNegative val="0"/>
            <c:bubble3D val="0"/>
            <c:extLst xmlns:c16r2="http://schemas.microsoft.com/office/drawing/2015/06/chart">
              <c:ext xmlns:c16="http://schemas.microsoft.com/office/drawing/2014/chart" uri="{C3380CC4-5D6E-409C-BE32-E72D297353CC}">
                <c16:uniqueId val="{00000003-0839-4950-BF3E-6D425FEC0D5C}"/>
              </c:ext>
            </c:extLst>
          </c:dPt>
          <c:dPt>
            <c:idx val="5"/>
            <c:invertIfNegative val="0"/>
            <c:bubble3D val="0"/>
            <c:extLst xmlns:c16r2="http://schemas.microsoft.com/office/drawing/2015/06/chart">
              <c:ext xmlns:c16="http://schemas.microsoft.com/office/drawing/2014/chart" uri="{C3380CC4-5D6E-409C-BE32-E72D297353CC}">
                <c16:uniqueId val="{00000004-0839-4950-BF3E-6D425FEC0D5C}"/>
              </c:ext>
            </c:extLst>
          </c:dPt>
          <c:dPt>
            <c:idx val="6"/>
            <c:invertIfNegative val="0"/>
            <c:bubble3D val="0"/>
            <c:spPr>
              <a:solidFill>
                <a:srgbClr val="66180B"/>
              </a:solidFill>
              <a:ln w="3175">
                <a:noFill/>
                <a:prstDash val="solid"/>
              </a:ln>
            </c:spPr>
            <c:extLst xmlns:c16r2="http://schemas.microsoft.com/office/drawing/2015/06/chart">
              <c:ext xmlns:c16="http://schemas.microsoft.com/office/drawing/2014/chart" uri="{C3380CC4-5D6E-409C-BE32-E72D297353CC}">
                <c16:uniqueId val="{00000006-0839-4950-BF3E-6D425FEC0D5C}"/>
              </c:ext>
            </c:extLst>
          </c:dPt>
          <c:dPt>
            <c:idx val="7"/>
            <c:invertIfNegative val="0"/>
            <c:bubble3D val="0"/>
            <c:extLst xmlns:c16r2="http://schemas.microsoft.com/office/drawing/2015/06/chart">
              <c:ext xmlns:c16="http://schemas.microsoft.com/office/drawing/2014/chart" uri="{C3380CC4-5D6E-409C-BE32-E72D297353CC}">
                <c16:uniqueId val="{00000007-0839-4950-BF3E-6D425FEC0D5C}"/>
              </c:ext>
            </c:extLst>
          </c:dPt>
          <c:dPt>
            <c:idx val="8"/>
            <c:invertIfNegative val="0"/>
            <c:bubble3D val="0"/>
            <c:spPr>
              <a:solidFill>
                <a:srgbClr val="66180B"/>
              </a:solidFill>
              <a:ln w="3175">
                <a:noFill/>
                <a:prstDash val="solid"/>
              </a:ln>
            </c:spPr>
            <c:extLst xmlns:c16r2="http://schemas.microsoft.com/office/drawing/2015/06/chart">
              <c:ext xmlns:c16="http://schemas.microsoft.com/office/drawing/2014/chart" uri="{C3380CC4-5D6E-409C-BE32-E72D297353CC}">
                <c16:uniqueId val="{00000009-0839-4950-BF3E-6D425FEC0D5C}"/>
              </c:ext>
            </c:extLst>
          </c:dPt>
          <c:dPt>
            <c:idx val="9"/>
            <c:invertIfNegative val="0"/>
            <c:bubble3D val="0"/>
            <c:extLst xmlns:c16r2="http://schemas.microsoft.com/office/drawing/2015/06/chart">
              <c:ext xmlns:c16="http://schemas.microsoft.com/office/drawing/2014/chart" uri="{C3380CC4-5D6E-409C-BE32-E72D297353CC}">
                <c16:uniqueId val="{0000000A-0839-4950-BF3E-6D425FEC0D5C}"/>
              </c:ext>
            </c:extLst>
          </c:dPt>
          <c:dPt>
            <c:idx val="10"/>
            <c:invertIfNegative val="0"/>
            <c:bubble3D val="0"/>
            <c:spPr>
              <a:solidFill>
                <a:srgbClr val="66180B"/>
              </a:solidFill>
              <a:ln w="6350">
                <a:solidFill>
                  <a:schemeClr val="accent1"/>
                </a:solidFill>
              </a:ln>
            </c:spPr>
            <c:extLst xmlns:c16r2="http://schemas.microsoft.com/office/drawing/2015/06/chart">
              <c:ext xmlns:c16="http://schemas.microsoft.com/office/drawing/2014/chart" uri="{C3380CC4-5D6E-409C-BE32-E72D297353CC}">
                <c16:uniqueId val="{0000000C-0839-4950-BF3E-6D425FEC0D5C}"/>
              </c:ext>
            </c:extLst>
          </c:dPt>
          <c:dPt>
            <c:idx val="11"/>
            <c:invertIfNegative val="0"/>
            <c:bubble3D val="0"/>
            <c:extLst xmlns:c16r2="http://schemas.microsoft.com/office/drawing/2015/06/chart">
              <c:ext xmlns:c16="http://schemas.microsoft.com/office/drawing/2014/chart" uri="{C3380CC4-5D6E-409C-BE32-E72D297353CC}">
                <c16:uniqueId val="{0000000D-0839-4950-BF3E-6D425FEC0D5C}"/>
              </c:ext>
            </c:extLst>
          </c:dPt>
          <c:dPt>
            <c:idx val="12"/>
            <c:invertIfNegative val="0"/>
            <c:bubble3D val="0"/>
            <c:spPr>
              <a:solidFill>
                <a:srgbClr val="66180B"/>
              </a:solidFill>
              <a:ln w="6350">
                <a:solidFill>
                  <a:schemeClr val="accent1"/>
                </a:solidFill>
              </a:ln>
            </c:spPr>
            <c:extLst xmlns:c16r2="http://schemas.microsoft.com/office/drawing/2015/06/chart">
              <c:ext xmlns:c16="http://schemas.microsoft.com/office/drawing/2014/chart" uri="{C3380CC4-5D6E-409C-BE32-E72D297353CC}">
                <c16:uniqueId val="{0000000F-0839-4950-BF3E-6D425FEC0D5C}"/>
              </c:ext>
            </c:extLst>
          </c:dPt>
          <c:dPt>
            <c:idx val="13"/>
            <c:invertIfNegative val="0"/>
            <c:bubble3D val="0"/>
            <c:extLst xmlns:c16r2="http://schemas.microsoft.com/office/drawing/2015/06/chart">
              <c:ext xmlns:c16="http://schemas.microsoft.com/office/drawing/2014/chart" uri="{C3380CC4-5D6E-409C-BE32-E72D297353CC}">
                <c16:uniqueId val="{00000010-0839-4950-BF3E-6D425FEC0D5C}"/>
              </c:ext>
            </c:extLst>
          </c:dPt>
          <c:dPt>
            <c:idx val="15"/>
            <c:invertIfNegative val="0"/>
            <c:bubble3D val="0"/>
            <c:spPr>
              <a:solidFill>
                <a:srgbClr val="66180B"/>
              </a:solidFill>
              <a:ln w="6350">
                <a:solidFill>
                  <a:schemeClr val="accent1"/>
                </a:solidFill>
              </a:ln>
            </c:spPr>
            <c:extLst xmlns:c16r2="http://schemas.microsoft.com/office/drawing/2015/06/chart">
              <c:ext xmlns:c16="http://schemas.microsoft.com/office/drawing/2014/chart" uri="{C3380CC4-5D6E-409C-BE32-E72D297353CC}">
                <c16:uniqueId val="{00000012-0839-4950-BF3E-6D425FEC0D5C}"/>
              </c:ext>
            </c:extLst>
          </c:dPt>
          <c:dPt>
            <c:idx val="16"/>
            <c:invertIfNegative val="0"/>
            <c:bubble3D val="0"/>
            <c:extLst xmlns:c16r2="http://schemas.microsoft.com/office/drawing/2015/06/chart">
              <c:ext xmlns:c16="http://schemas.microsoft.com/office/drawing/2014/chart" uri="{C3380CC4-5D6E-409C-BE32-E72D297353CC}">
                <c16:uniqueId val="{00000013-0839-4950-BF3E-6D425FEC0D5C}"/>
              </c:ext>
            </c:extLst>
          </c:dPt>
          <c:dLbls>
            <c:dLbl>
              <c:idx val="1"/>
              <c:layout>
                <c:manualLayout>
                  <c:x val="1.4120426209718036E-4"/>
                  <c:y val="1.1589848340087186E-2"/>
                </c:manualLayout>
              </c:layout>
              <c:spPr>
                <a:noFill/>
                <a:ln w="25400">
                  <a:noFill/>
                </a:ln>
              </c:spPr>
              <c:txPr>
                <a:bodyPr/>
                <a:lstStyle/>
                <a:p>
                  <a:pPr>
                    <a:defRPr sz="1200" b="1" i="0" u="none" strike="noStrike" baseline="0">
                      <a:solidFill>
                        <a:srgbClr val="000000"/>
                      </a:solidFill>
                      <a:latin typeface="Arial"/>
                      <a:ea typeface="Arial"/>
                      <a:cs typeface="Arial"/>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4-0839-4950-BF3E-6D425FEC0D5C}"/>
                </c:ext>
                <c:ext xmlns:c15="http://schemas.microsoft.com/office/drawing/2012/chart" uri="{CE6537A1-D6FC-4f65-9D91-7224C49458BB}">
                  <c15:layout/>
                </c:ext>
              </c:extLst>
            </c:dLbl>
            <c:dLbl>
              <c:idx val="9"/>
              <c:spPr>
                <a:noFill/>
                <a:ln w="25400">
                  <a:noFill/>
                </a:ln>
              </c:spPr>
              <c:txPr>
                <a:bodyPr/>
                <a:lstStyle/>
                <a:p>
                  <a:pPr>
                    <a:defRPr sz="1200" b="1" i="0" u="none" strike="noStrike" baseline="0">
                      <a:solidFill>
                        <a:srgbClr val="000000"/>
                      </a:solidFill>
                      <a:latin typeface="Arial"/>
                      <a:ea typeface="Arial"/>
                      <a:cs typeface="Arial"/>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0839-4950-BF3E-6D425FEC0D5C}"/>
                </c:ext>
                <c:ext xmlns:c15="http://schemas.microsoft.com/office/drawing/2012/chart" uri="{CE6537A1-D6FC-4f65-9D91-7224C49458BB}"/>
              </c:extLst>
            </c:dLbl>
            <c:spPr>
              <a:noFill/>
              <a:ln w="25400">
                <a:noFill/>
              </a:ln>
            </c:spPr>
            <c:txPr>
              <a:bodyPr wrap="square" lIns="38100" tIns="19050" rIns="38100" bIns="19050" anchor="ctr">
                <a:spAutoFit/>
              </a:bodyPr>
              <a:lstStyle/>
              <a:p>
                <a:pPr>
                  <a:defRPr sz="12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Dati!$B$220:$B$225</c:f>
              <c:strCache>
                <c:ptCount val="6"/>
                <c:pt idx="0">
                  <c:v>Zina, kur var iegādāties cigaretes</c:v>
                </c:pt>
                <c:pt idx="1">
                  <c:v>Zina, kur var iegādāties alkoholu</c:v>
                </c:pt>
                <c:pt idx="2">
                  <c:v>Zina, kur var iegādāties degvielu</c:v>
                </c:pt>
                <c:pt idx="3">
                  <c:v>Zina, kur var iegādāties elektroniskās cigaretes, karsējamo tabaku vai nikotīna spilventiņus*</c:v>
                </c:pt>
                <c:pt idx="4">
                  <c:v>Nē</c:v>
                </c:pt>
                <c:pt idx="5">
                  <c:v>Grūti pateikt</c:v>
                </c:pt>
              </c:strCache>
            </c:strRef>
          </c:cat>
          <c:val>
            <c:numRef>
              <c:f>Dati!$C$220:$C$225</c:f>
              <c:numCache>
                <c:formatCode>###0</c:formatCode>
                <c:ptCount val="6"/>
                <c:pt idx="0">
                  <c:v>19.686724735048141</c:v>
                </c:pt>
                <c:pt idx="1">
                  <c:v>11.261629834446591</c:v>
                </c:pt>
                <c:pt idx="2">
                  <c:v>8.460937340671526</c:v>
                </c:pt>
                <c:pt idx="3">
                  <c:v>3.1508389986310172</c:v>
                </c:pt>
                <c:pt idx="4">
                  <c:v>71.961786173377376</c:v>
                </c:pt>
                <c:pt idx="5">
                  <c:v>2.6245083125661566</c:v>
                </c:pt>
              </c:numCache>
            </c:numRef>
          </c:val>
          <c:extLst xmlns:c16r2="http://schemas.microsoft.com/office/drawing/2015/06/chart">
            <c:ext xmlns:c16="http://schemas.microsoft.com/office/drawing/2014/chart" uri="{C3380CC4-5D6E-409C-BE32-E72D297353CC}">
              <c16:uniqueId val="{00000015-0839-4950-BF3E-6D425FEC0D5C}"/>
            </c:ext>
          </c:extLst>
        </c:ser>
        <c:ser>
          <c:idx val="1"/>
          <c:order val="1"/>
          <c:tx>
            <c:strRef>
              <c:f>Dati!$D$219</c:f>
              <c:strCache>
                <c:ptCount val="1"/>
                <c:pt idx="0">
                  <c:v>07.2021, n=1008</c:v>
                </c:pt>
              </c:strCache>
            </c:strRef>
          </c:tx>
          <c:spPr>
            <a:solidFill>
              <a:schemeClr val="accent3">
                <a:lumMod val="60000"/>
                <a:lumOff val="40000"/>
              </a:schemeClr>
            </a:solidFill>
          </c:spPr>
          <c:invertIfNegative val="0"/>
          <c:dPt>
            <c:idx val="4"/>
            <c:invertIfNegative val="0"/>
            <c:bubble3D val="0"/>
            <c:extLst xmlns:c16r2="http://schemas.microsoft.com/office/drawing/2015/06/chart">
              <c:ext xmlns:c16="http://schemas.microsoft.com/office/drawing/2014/chart" uri="{C3380CC4-5D6E-409C-BE32-E72D297353CC}">
                <c16:uniqueId val="{00000016-0839-4950-BF3E-6D425FEC0D5C}"/>
              </c:ext>
            </c:extLst>
          </c:dPt>
          <c:dPt>
            <c:idx val="5"/>
            <c:invertIfNegative val="0"/>
            <c:bubble3D val="0"/>
            <c:extLst xmlns:c16r2="http://schemas.microsoft.com/office/drawing/2015/06/chart">
              <c:ext xmlns:c16="http://schemas.microsoft.com/office/drawing/2014/chart" uri="{C3380CC4-5D6E-409C-BE32-E72D297353CC}">
                <c16:uniqueId val="{00000017-0839-4950-BF3E-6D425FEC0D5C}"/>
              </c:ext>
            </c:extLst>
          </c:dPt>
          <c:dLbls>
            <c:spPr>
              <a:noFill/>
              <a:ln>
                <a:noFill/>
              </a:ln>
              <a:effectLst/>
            </c:spPr>
            <c:txPr>
              <a:bodyPr wrap="square" lIns="38100" tIns="19050" rIns="38100" bIns="19050" anchor="ctr">
                <a:spAutoFit/>
              </a:bodyPr>
              <a:lstStyle/>
              <a:p>
                <a:pPr>
                  <a:defRPr sz="10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Dati!$B$220:$B$225</c:f>
              <c:strCache>
                <c:ptCount val="6"/>
                <c:pt idx="0">
                  <c:v>Zina, kur var iegādāties cigaretes</c:v>
                </c:pt>
                <c:pt idx="1">
                  <c:v>Zina, kur var iegādāties alkoholu</c:v>
                </c:pt>
                <c:pt idx="2">
                  <c:v>Zina, kur var iegādāties degvielu</c:v>
                </c:pt>
                <c:pt idx="3">
                  <c:v>Zina, kur var iegādāties elektroniskās cigaretes, karsējamo tabaku vai nikotīna spilventiņus*</c:v>
                </c:pt>
                <c:pt idx="4">
                  <c:v>Nē</c:v>
                </c:pt>
                <c:pt idx="5">
                  <c:v>Grūti pateikt</c:v>
                </c:pt>
              </c:strCache>
            </c:strRef>
          </c:cat>
          <c:val>
            <c:numRef>
              <c:f>Dati!$D$220:$D$225</c:f>
              <c:numCache>
                <c:formatCode>0</c:formatCode>
                <c:ptCount val="6"/>
                <c:pt idx="0">
                  <c:v>27.880560915000196</c:v>
                </c:pt>
                <c:pt idx="1">
                  <c:v>16.636645422067112</c:v>
                </c:pt>
                <c:pt idx="2">
                  <c:v>8.5599895130186763</c:v>
                </c:pt>
                <c:pt idx="3">
                  <c:v>3.6189642218654097</c:v>
                </c:pt>
                <c:pt idx="4">
                  <c:v>63.894317645380262</c:v>
                </c:pt>
                <c:pt idx="5">
                  <c:v>2.329732915978862</c:v>
                </c:pt>
              </c:numCache>
            </c:numRef>
          </c:val>
          <c:extLst xmlns:c16r2="http://schemas.microsoft.com/office/drawing/2015/06/chart">
            <c:ext xmlns:c16="http://schemas.microsoft.com/office/drawing/2014/chart" uri="{C3380CC4-5D6E-409C-BE32-E72D297353CC}">
              <c16:uniqueId val="{00000018-0839-4950-BF3E-6D425FEC0D5C}"/>
            </c:ext>
          </c:extLst>
        </c:ser>
        <c:ser>
          <c:idx val="2"/>
          <c:order val="2"/>
          <c:tx>
            <c:strRef>
              <c:f>Dati!$E$219</c:f>
              <c:strCache>
                <c:ptCount val="1"/>
                <c:pt idx="0">
                  <c:v>08.2020, n=1009</c:v>
                </c:pt>
              </c:strCache>
            </c:strRef>
          </c:tx>
          <c:spPr>
            <a:solidFill>
              <a:srgbClr val="F4A698"/>
            </a:solidFill>
          </c:spPr>
          <c:invertIfNegative val="0"/>
          <c:dPt>
            <c:idx val="4"/>
            <c:invertIfNegative val="0"/>
            <c:bubble3D val="0"/>
            <c:extLst xmlns:c16r2="http://schemas.microsoft.com/office/drawing/2015/06/chart">
              <c:ext xmlns:c16="http://schemas.microsoft.com/office/drawing/2014/chart" uri="{C3380CC4-5D6E-409C-BE32-E72D297353CC}">
                <c16:uniqueId val="{00000019-0839-4950-BF3E-6D425FEC0D5C}"/>
              </c:ext>
            </c:extLst>
          </c:dPt>
          <c:dPt>
            <c:idx val="5"/>
            <c:invertIfNegative val="0"/>
            <c:bubble3D val="0"/>
            <c:extLst xmlns:c16r2="http://schemas.microsoft.com/office/drawing/2015/06/chart">
              <c:ext xmlns:c16="http://schemas.microsoft.com/office/drawing/2014/chart" uri="{C3380CC4-5D6E-409C-BE32-E72D297353CC}">
                <c16:uniqueId val="{0000001A-0839-4950-BF3E-6D425FEC0D5C}"/>
              </c:ext>
            </c:extLst>
          </c:dPt>
          <c:dLbls>
            <c:spPr>
              <a:noFill/>
              <a:ln>
                <a:noFill/>
              </a:ln>
              <a:effectLst/>
            </c:spPr>
            <c:txPr>
              <a:bodyPr wrap="square" lIns="38100" tIns="19050" rIns="38100" bIns="19050" anchor="ctr">
                <a:spAutoFit/>
              </a:bodyPr>
              <a:lstStyle/>
              <a:p>
                <a:pPr>
                  <a:defRPr sz="10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Dati!$B$220:$B$225</c:f>
              <c:strCache>
                <c:ptCount val="6"/>
                <c:pt idx="0">
                  <c:v>Zina, kur var iegādāties cigaretes</c:v>
                </c:pt>
                <c:pt idx="1">
                  <c:v>Zina, kur var iegādāties alkoholu</c:v>
                </c:pt>
                <c:pt idx="2">
                  <c:v>Zina, kur var iegādāties degvielu</c:v>
                </c:pt>
                <c:pt idx="3">
                  <c:v>Zina, kur var iegādāties elektroniskās cigaretes, karsējamo tabaku vai nikotīna spilventiņus*</c:v>
                </c:pt>
                <c:pt idx="4">
                  <c:v>Nē</c:v>
                </c:pt>
                <c:pt idx="5">
                  <c:v>Grūti pateikt</c:v>
                </c:pt>
              </c:strCache>
            </c:strRef>
          </c:cat>
          <c:val>
            <c:numRef>
              <c:f>Dati!$E$220:$E$225</c:f>
              <c:numCache>
                <c:formatCode>0</c:formatCode>
                <c:ptCount val="6"/>
                <c:pt idx="0">
                  <c:v>27.946503509891034</c:v>
                </c:pt>
                <c:pt idx="1">
                  <c:v>15.210351338721965</c:v>
                </c:pt>
                <c:pt idx="2">
                  <c:v>10.531127197727562</c:v>
                </c:pt>
                <c:pt idx="3">
                  <c:v>1.8280692387538979</c:v>
                </c:pt>
                <c:pt idx="4">
                  <c:v>61.789907127292857</c:v>
                </c:pt>
                <c:pt idx="5">
                  <c:v>3.844381892400567</c:v>
                </c:pt>
              </c:numCache>
            </c:numRef>
          </c:val>
          <c:extLst xmlns:c16r2="http://schemas.microsoft.com/office/drawing/2015/06/chart">
            <c:ext xmlns:c16="http://schemas.microsoft.com/office/drawing/2014/chart" uri="{C3380CC4-5D6E-409C-BE32-E72D297353CC}">
              <c16:uniqueId val="{0000001B-0839-4950-BF3E-6D425FEC0D5C}"/>
            </c:ext>
          </c:extLst>
        </c:ser>
        <c:ser>
          <c:idx val="3"/>
          <c:order val="3"/>
          <c:tx>
            <c:strRef>
              <c:f>Dati!$F$219</c:f>
              <c:strCache>
                <c:ptCount val="1"/>
                <c:pt idx="0">
                  <c:v>05.2019, n=1017</c:v>
                </c:pt>
              </c:strCache>
            </c:strRef>
          </c:tx>
          <c:spPr>
            <a:solidFill>
              <a:srgbClr val="F9D2CC"/>
            </a:solidFill>
          </c:spPr>
          <c:invertIfNegative val="0"/>
          <c:dLbls>
            <c:spPr>
              <a:noFill/>
              <a:ln>
                <a:noFill/>
              </a:ln>
              <a:effectLst/>
            </c:spPr>
            <c:txPr>
              <a:bodyPr wrap="square" lIns="38100" tIns="19050" rIns="38100" bIns="19050" anchor="ctr">
                <a:spAutoFit/>
              </a:bodyPr>
              <a:lstStyle/>
              <a:p>
                <a:pPr>
                  <a:defRPr sz="10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Dati!$B$220:$B$225</c:f>
              <c:strCache>
                <c:ptCount val="6"/>
                <c:pt idx="0">
                  <c:v>Zina, kur var iegādāties cigaretes</c:v>
                </c:pt>
                <c:pt idx="1">
                  <c:v>Zina, kur var iegādāties alkoholu</c:v>
                </c:pt>
                <c:pt idx="2">
                  <c:v>Zina, kur var iegādāties degvielu</c:v>
                </c:pt>
                <c:pt idx="3">
                  <c:v>Zina, kur var iegādāties elektroniskās cigaretes, karsējamo tabaku vai nikotīna spilventiņus*</c:v>
                </c:pt>
                <c:pt idx="4">
                  <c:v>Nē</c:v>
                </c:pt>
                <c:pt idx="5">
                  <c:v>Grūti pateikt</c:v>
                </c:pt>
              </c:strCache>
            </c:strRef>
          </c:cat>
          <c:val>
            <c:numRef>
              <c:f>Dati!$F$220:$F$225</c:f>
              <c:numCache>
                <c:formatCode>0</c:formatCode>
                <c:ptCount val="6"/>
                <c:pt idx="0">
                  <c:v>30.753708007307178</c:v>
                </c:pt>
                <c:pt idx="1">
                  <c:v>21.887480859915424</c:v>
                </c:pt>
                <c:pt idx="2">
                  <c:v>12.085148969304313</c:v>
                </c:pt>
                <c:pt idx="4">
                  <c:v>55.663609164122477</c:v>
                </c:pt>
                <c:pt idx="5">
                  <c:v>7.649770770423606</c:v>
                </c:pt>
              </c:numCache>
            </c:numRef>
          </c:val>
          <c:extLst xmlns:c16r2="http://schemas.microsoft.com/office/drawing/2015/06/chart">
            <c:ext xmlns:c16="http://schemas.microsoft.com/office/drawing/2014/chart" uri="{C3380CC4-5D6E-409C-BE32-E72D297353CC}">
              <c16:uniqueId val="{0000001C-0839-4950-BF3E-6D425FEC0D5C}"/>
            </c:ext>
          </c:extLst>
        </c:ser>
        <c:dLbls>
          <c:showLegendKey val="0"/>
          <c:showVal val="0"/>
          <c:showCatName val="0"/>
          <c:showSerName val="0"/>
          <c:showPercent val="0"/>
          <c:showBubbleSize val="0"/>
        </c:dLbls>
        <c:gapWidth val="20"/>
        <c:axId val="408599600"/>
        <c:axId val="408598424"/>
      </c:barChart>
      <c:catAx>
        <c:axId val="408599600"/>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1100" b="0" i="0" u="none" strike="noStrike" baseline="0">
                <a:solidFill>
                  <a:srgbClr val="000000"/>
                </a:solidFill>
                <a:latin typeface="Arial"/>
                <a:ea typeface="Arial"/>
                <a:cs typeface="Arial"/>
              </a:defRPr>
            </a:pPr>
            <a:endParaRPr lang="en-US"/>
          </a:p>
        </c:txPr>
        <c:crossAx val="408598424"/>
        <c:crosses val="autoZero"/>
        <c:auto val="1"/>
        <c:lblAlgn val="ctr"/>
        <c:lblOffset val="100"/>
        <c:tickLblSkip val="1"/>
        <c:tickMarkSkip val="1"/>
        <c:noMultiLvlLbl val="0"/>
      </c:catAx>
      <c:valAx>
        <c:axId val="408598424"/>
        <c:scaling>
          <c:orientation val="minMax"/>
          <c:min val="0"/>
        </c:scaling>
        <c:delete val="1"/>
        <c:axPos val="t"/>
        <c:numFmt formatCode="###0" sourceLinked="1"/>
        <c:majorTickMark val="out"/>
        <c:minorTickMark val="none"/>
        <c:tickLblPos val="nextTo"/>
        <c:crossAx val="408599600"/>
        <c:crosses val="autoZero"/>
        <c:crossBetween val="between"/>
        <c:majorUnit val="20"/>
      </c:valAx>
      <c:spPr>
        <a:noFill/>
        <a:ln w="25400">
          <a:noFill/>
        </a:ln>
      </c:spPr>
    </c:plotArea>
    <c:legend>
      <c:legendPos val="r"/>
      <c:layout>
        <c:manualLayout>
          <c:xMode val="edge"/>
          <c:yMode val="edge"/>
          <c:x val="0.81715118711932444"/>
          <c:y val="0.3618435781838063"/>
          <c:w val="0.14351264792838722"/>
          <c:h val="0.26268398921329328"/>
        </c:manualLayout>
      </c:layout>
      <c:overlay val="0"/>
      <c:txPr>
        <a:bodyPr/>
        <a:lstStyle/>
        <a:p>
          <a:pPr>
            <a:defRPr sz="900"/>
          </a:pPr>
          <a:endParaRPr lang="en-US"/>
        </a:p>
      </c:txPr>
    </c:legend>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a:pPr>
            <a:r>
              <a:rPr lang="lv-LV" sz="900" dirty="0"/>
              <a:t>%</a:t>
            </a:r>
          </a:p>
        </c:rich>
      </c:tx>
      <c:layout>
        <c:manualLayout>
          <c:xMode val="edge"/>
          <c:yMode val="edge"/>
          <c:x val="0.96902074011978456"/>
          <c:y val="0.10742602601665055"/>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354681550534789"/>
          <c:y val="0.10863339467964718"/>
          <c:w val="0.64357735504135904"/>
          <c:h val="0.87713225091808644"/>
        </c:manualLayout>
      </c:layout>
      <c:barChart>
        <c:barDir val="bar"/>
        <c:grouping val="stacked"/>
        <c:varyColors val="0"/>
        <c:ser>
          <c:idx val="0"/>
          <c:order val="0"/>
          <c:tx>
            <c:strRef>
              <c:f>Dati!$C$227</c:f>
              <c:strCache>
                <c:ptCount val="1"/>
                <c:pt idx="0">
                  <c:v>.</c:v>
                </c:pt>
              </c:strCache>
            </c:strRef>
          </c:tx>
          <c:spPr>
            <a:noFill/>
            <a:ln w="25400">
              <a:noFill/>
            </a:ln>
          </c:spPr>
          <c:invertIfNegative val="0"/>
          <c:dLbls>
            <c:delete val="1"/>
          </c:dLbls>
          <c:cat>
            <c:strRef>
              <c:f>Dati!$B$228:$B$269</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Dati!$C$228:$C$269</c:f>
              <c:numCache>
                <c:formatCode>General</c:formatCode>
                <c:ptCount val="42"/>
                <c:pt idx="0" formatCode="0">
                  <c:v>5</c:v>
                </c:pt>
                <c:pt idx="2" formatCode="0">
                  <c:v>5</c:v>
                </c:pt>
                <c:pt idx="3" formatCode="0">
                  <c:v>5</c:v>
                </c:pt>
                <c:pt idx="5" formatCode="0">
                  <c:v>5</c:v>
                </c:pt>
                <c:pt idx="6" formatCode="0">
                  <c:v>5</c:v>
                </c:pt>
                <c:pt idx="7" formatCode="0">
                  <c:v>5</c:v>
                </c:pt>
                <c:pt idx="8" formatCode="0">
                  <c:v>5</c:v>
                </c:pt>
                <c:pt idx="9" formatCode="0">
                  <c:v>5</c:v>
                </c:pt>
                <c:pt idx="10" formatCode="0">
                  <c:v>5</c:v>
                </c:pt>
                <c:pt idx="12" formatCode="0">
                  <c:v>5</c:v>
                </c:pt>
                <c:pt idx="13" formatCode="0">
                  <c:v>5</c:v>
                </c:pt>
                <c:pt idx="15" formatCode="0">
                  <c:v>5</c:v>
                </c:pt>
                <c:pt idx="16" formatCode="0">
                  <c:v>5</c:v>
                </c:pt>
                <c:pt idx="17" formatCode="0">
                  <c:v>5</c:v>
                </c:pt>
                <c:pt idx="19" formatCode="0">
                  <c:v>5</c:v>
                </c:pt>
                <c:pt idx="20" formatCode="0">
                  <c:v>5</c:v>
                </c:pt>
                <c:pt idx="21" formatCode="0">
                  <c:v>5</c:v>
                </c:pt>
                <c:pt idx="22" formatCode="0">
                  <c:v>5</c:v>
                </c:pt>
                <c:pt idx="23" formatCode="0">
                  <c:v>5</c:v>
                </c:pt>
                <c:pt idx="25" formatCode="0">
                  <c:v>5</c:v>
                </c:pt>
                <c:pt idx="26" formatCode="0">
                  <c:v>5</c:v>
                </c:pt>
                <c:pt idx="27" formatCode="0">
                  <c:v>5</c:v>
                </c:pt>
                <c:pt idx="28" formatCode="0">
                  <c:v>5</c:v>
                </c:pt>
                <c:pt idx="29" formatCode="0">
                  <c:v>5</c:v>
                </c:pt>
                <c:pt idx="31" formatCode="0">
                  <c:v>5</c:v>
                </c:pt>
                <c:pt idx="32" formatCode="0">
                  <c:v>5</c:v>
                </c:pt>
                <c:pt idx="33" formatCode="0">
                  <c:v>5</c:v>
                </c:pt>
                <c:pt idx="35" formatCode="0">
                  <c:v>5</c:v>
                </c:pt>
                <c:pt idx="36" formatCode="0">
                  <c:v>5</c:v>
                </c:pt>
                <c:pt idx="37" formatCode="0">
                  <c:v>5</c:v>
                </c:pt>
                <c:pt idx="39" formatCode="0">
                  <c:v>5</c:v>
                </c:pt>
                <c:pt idx="40" formatCode="0">
                  <c:v>5</c:v>
                </c:pt>
                <c:pt idx="41" formatCode="0">
                  <c:v>5</c:v>
                </c:pt>
              </c:numCache>
            </c:numRef>
          </c:val>
          <c:extLst xmlns:c16r2="http://schemas.microsoft.com/office/drawing/2015/06/chart">
            <c:ext xmlns:c16="http://schemas.microsoft.com/office/drawing/2014/chart" uri="{C3380CC4-5D6E-409C-BE32-E72D297353CC}">
              <c16:uniqueId val="{00000000-7B14-4D63-A2AF-030088D792D7}"/>
            </c:ext>
          </c:extLst>
        </c:ser>
        <c:ser>
          <c:idx val="1"/>
          <c:order val="1"/>
          <c:tx>
            <c:strRef>
              <c:f>Dati!$D$227</c:f>
              <c:strCache>
                <c:ptCount val="1"/>
                <c:pt idx="0">
                  <c:v>Zina, kur var iegādāties cigaretes</c:v>
                </c:pt>
              </c:strCache>
            </c:strRef>
          </c:tx>
          <c:spPr>
            <a:solidFill>
              <a:schemeClr val="accent3">
                <a:lumMod val="50000"/>
              </a:schemeClr>
            </a:solidFill>
            <a:ln w="25400">
              <a:noFill/>
            </a:ln>
          </c:spPr>
          <c:invertIfNegative val="0"/>
          <c:dLbls>
            <c:spPr>
              <a:noFill/>
              <a:ln w="25400">
                <a:noFill/>
              </a:ln>
            </c:spPr>
            <c:txPr>
              <a:bodyPr/>
              <a:lstStyle/>
              <a:p>
                <a:pPr>
                  <a:defRPr sz="9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Dati!$B$228:$B$269</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Dati!$D$228:$D$269</c:f>
              <c:numCache>
                <c:formatCode>General</c:formatCode>
                <c:ptCount val="42"/>
                <c:pt idx="0" formatCode="0">
                  <c:v>19.686724735048141</c:v>
                </c:pt>
                <c:pt idx="2" formatCode="0">
                  <c:v>24.196116165557523</c:v>
                </c:pt>
                <c:pt idx="3" formatCode="0">
                  <c:v>15.46534164593475</c:v>
                </c:pt>
                <c:pt idx="5" formatCode="0">
                  <c:v>19.279210799655601</c:v>
                </c:pt>
                <c:pt idx="6" formatCode="0">
                  <c:v>23.133315388621735</c:v>
                </c:pt>
                <c:pt idx="7" formatCode="0">
                  <c:v>24.572036119174459</c:v>
                </c:pt>
                <c:pt idx="8" formatCode="0">
                  <c:v>20.840431818125332</c:v>
                </c:pt>
                <c:pt idx="9" formatCode="0">
                  <c:v>15.964636672340541</c:v>
                </c:pt>
                <c:pt idx="10" formatCode="0">
                  <c:v>13.178314939394387</c:v>
                </c:pt>
                <c:pt idx="12" formatCode="0">
                  <c:v>18.873452265148156</c:v>
                </c:pt>
                <c:pt idx="13" formatCode="0">
                  <c:v>20.54502802957451</c:v>
                </c:pt>
                <c:pt idx="15" formatCode="0">
                  <c:v>19.444073350858154</c:v>
                </c:pt>
                <c:pt idx="16" formatCode="0">
                  <c:v>21.315937760082029</c:v>
                </c:pt>
                <c:pt idx="17" formatCode="0">
                  <c:v>15.722523966151719</c:v>
                </c:pt>
                <c:pt idx="19" formatCode="0">
                  <c:v>16.680053596925976</c:v>
                </c:pt>
                <c:pt idx="20" formatCode="0">
                  <c:v>20.961887002069304</c:v>
                </c:pt>
                <c:pt idx="21" formatCode="0">
                  <c:v>20.261390373697481</c:v>
                </c:pt>
                <c:pt idx="22" formatCode="0">
                  <c:v>19.237255215904774</c:v>
                </c:pt>
                <c:pt idx="23" formatCode="0">
                  <c:v>26.624205205664499</c:v>
                </c:pt>
                <c:pt idx="25" formatCode="0">
                  <c:v>25.338610500581755</c:v>
                </c:pt>
                <c:pt idx="26" formatCode="0">
                  <c:v>19.908276326314439</c:v>
                </c:pt>
                <c:pt idx="27" formatCode="0">
                  <c:v>15.403189333955675</c:v>
                </c:pt>
                <c:pt idx="28" formatCode="0">
                  <c:v>18.359980854939174</c:v>
                </c:pt>
                <c:pt idx="29" formatCode="0">
                  <c:v>10.891833519953346</c:v>
                </c:pt>
                <c:pt idx="31" formatCode="0">
                  <c:v>25.338610500581755</c:v>
                </c:pt>
                <c:pt idx="32" formatCode="0">
                  <c:v>17.501896322068532</c:v>
                </c:pt>
                <c:pt idx="33" formatCode="0">
                  <c:v>16.193238404355039</c:v>
                </c:pt>
                <c:pt idx="35" formatCode="0">
                  <c:v>77.939162472478046</c:v>
                </c:pt>
                <c:pt idx="36" formatCode="0">
                  <c:v>52.94912231084821</c:v>
                </c:pt>
                <c:pt idx="37" formatCode="0">
                  <c:v>8.9461736665252829</c:v>
                </c:pt>
                <c:pt idx="39" formatCode="0">
                  <c:v>38.557081904902162</c:v>
                </c:pt>
                <c:pt idx="40" formatCode="0">
                  <c:v>19.144057934352446</c:v>
                </c:pt>
                <c:pt idx="41" formatCode="0">
                  <c:v>12.253981849716284</c:v>
                </c:pt>
              </c:numCache>
            </c:numRef>
          </c:val>
          <c:extLst xmlns:c16r2="http://schemas.microsoft.com/office/drawing/2015/06/chart">
            <c:ext xmlns:c16="http://schemas.microsoft.com/office/drawing/2014/chart" uri="{C3380CC4-5D6E-409C-BE32-E72D297353CC}">
              <c16:uniqueId val="{00000001-7B14-4D63-A2AF-030088D792D7}"/>
            </c:ext>
          </c:extLst>
        </c:ser>
        <c:ser>
          <c:idx val="2"/>
          <c:order val="2"/>
          <c:tx>
            <c:strRef>
              <c:f>Dati!$E$227</c:f>
              <c:strCache>
                <c:ptCount val="1"/>
                <c:pt idx="0">
                  <c:v>.</c:v>
                </c:pt>
              </c:strCache>
            </c:strRef>
          </c:tx>
          <c:spPr>
            <a:noFill/>
            <a:ln w="25400">
              <a:noFill/>
            </a:ln>
          </c:spPr>
          <c:invertIfNegative val="0"/>
          <c:dLbls>
            <c:delete val="1"/>
          </c:dLbls>
          <c:cat>
            <c:strRef>
              <c:f>Dati!$B$228:$B$269</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Dati!$E$228:$E$269</c:f>
              <c:numCache>
                <c:formatCode>General</c:formatCode>
                <c:ptCount val="42"/>
                <c:pt idx="0" formatCode="0">
                  <c:v>65.252437737429901</c:v>
                </c:pt>
                <c:pt idx="2" formatCode="0">
                  <c:v>60.743046306920519</c:v>
                </c:pt>
                <c:pt idx="3" formatCode="0">
                  <c:v>69.473820826543289</c:v>
                </c:pt>
                <c:pt idx="5" formatCode="0">
                  <c:v>65.659951672822444</c:v>
                </c:pt>
                <c:pt idx="6" formatCode="0">
                  <c:v>61.805847083856307</c:v>
                </c:pt>
                <c:pt idx="7" formatCode="0">
                  <c:v>60.36712635330359</c:v>
                </c:pt>
                <c:pt idx="8" formatCode="0">
                  <c:v>64.098730654352721</c:v>
                </c:pt>
                <c:pt idx="9" formatCode="0">
                  <c:v>68.974525800137513</c:v>
                </c:pt>
                <c:pt idx="10" formatCode="0">
                  <c:v>71.760847533083663</c:v>
                </c:pt>
                <c:pt idx="12" formatCode="0">
                  <c:v>66.065710207329886</c:v>
                </c:pt>
                <c:pt idx="13" formatCode="0">
                  <c:v>64.394134442903535</c:v>
                </c:pt>
                <c:pt idx="15" formatCode="0">
                  <c:v>65.495089121619884</c:v>
                </c:pt>
                <c:pt idx="16" formatCode="0">
                  <c:v>63.623224712396016</c:v>
                </c:pt>
                <c:pt idx="17" formatCode="0">
                  <c:v>69.216638506326319</c:v>
                </c:pt>
                <c:pt idx="19" formatCode="0">
                  <c:v>68.259108875552073</c:v>
                </c:pt>
                <c:pt idx="20" formatCode="0">
                  <c:v>63.977275470408742</c:v>
                </c:pt>
                <c:pt idx="21" formatCode="0">
                  <c:v>64.677772098780565</c:v>
                </c:pt>
                <c:pt idx="22" formatCode="0">
                  <c:v>65.701907256573264</c:v>
                </c:pt>
                <c:pt idx="23" formatCode="0">
                  <c:v>58.314957266813551</c:v>
                </c:pt>
                <c:pt idx="25" formatCode="0">
                  <c:v>59.600551971896294</c:v>
                </c:pt>
                <c:pt idx="26" formatCode="0">
                  <c:v>65.03088614616361</c:v>
                </c:pt>
                <c:pt idx="27" formatCode="0">
                  <c:v>69.535973138522365</c:v>
                </c:pt>
                <c:pt idx="28" formatCode="0">
                  <c:v>66.579181617538865</c:v>
                </c:pt>
                <c:pt idx="29" formatCode="0">
                  <c:v>74.047328952524694</c:v>
                </c:pt>
                <c:pt idx="31" formatCode="0">
                  <c:v>59.600551971896294</c:v>
                </c:pt>
                <c:pt idx="32" formatCode="0">
                  <c:v>67.437266150409513</c:v>
                </c:pt>
                <c:pt idx="33" formatCode="0">
                  <c:v>68.745924068123003</c:v>
                </c:pt>
                <c:pt idx="35" formatCode="0">
                  <c:v>7</c:v>
                </c:pt>
                <c:pt idx="36" formatCode="0">
                  <c:v>31.990040161629835</c:v>
                </c:pt>
                <c:pt idx="37" formatCode="0">
                  <c:v>75.992988805952763</c:v>
                </c:pt>
                <c:pt idx="39" formatCode="0">
                  <c:v>46.382080567575883</c:v>
                </c:pt>
                <c:pt idx="40" formatCode="0">
                  <c:v>65.795104538125599</c:v>
                </c:pt>
                <c:pt idx="41" formatCode="0">
                  <c:v>72.685180622761763</c:v>
                </c:pt>
              </c:numCache>
            </c:numRef>
          </c:val>
          <c:extLst xmlns:c16r2="http://schemas.microsoft.com/office/drawing/2015/06/chart">
            <c:ext xmlns:c16="http://schemas.microsoft.com/office/drawing/2014/chart" uri="{C3380CC4-5D6E-409C-BE32-E72D297353CC}">
              <c16:uniqueId val="{00000002-7B14-4D63-A2AF-030088D792D7}"/>
            </c:ext>
          </c:extLst>
        </c:ser>
        <c:ser>
          <c:idx val="3"/>
          <c:order val="3"/>
          <c:tx>
            <c:strRef>
              <c:f>Dati!$F$227</c:f>
              <c:strCache>
                <c:ptCount val="1"/>
                <c:pt idx="0">
                  <c:v>Zina, kur var iegādāties alkoholu</c:v>
                </c:pt>
              </c:strCache>
            </c:strRef>
          </c:tx>
          <c:spPr>
            <a:solidFill>
              <a:srgbClr val="C00000"/>
            </a:solidFill>
            <a:ln w="25400">
              <a:noFill/>
            </a:ln>
          </c:spPr>
          <c:invertIfNegative val="0"/>
          <c:dLbls>
            <c:spPr>
              <a:noFill/>
              <a:ln w="25400">
                <a:noFill/>
              </a:ln>
            </c:spPr>
            <c:txPr>
              <a:bodyPr/>
              <a:lstStyle/>
              <a:p>
                <a:pPr>
                  <a:defRPr sz="9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Dati!$B$228:$B$269</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Dati!$F$228:$F$269</c:f>
              <c:numCache>
                <c:formatCode>General</c:formatCode>
                <c:ptCount val="42"/>
                <c:pt idx="0" formatCode="0">
                  <c:v>11.261629834446591</c:v>
                </c:pt>
                <c:pt idx="2" formatCode="0">
                  <c:v>14.505659214781677</c:v>
                </c:pt>
                <c:pt idx="3" formatCode="0">
                  <c:v>8.2247919422907749</c:v>
                </c:pt>
                <c:pt idx="5" formatCode="0">
                  <c:v>13.147164298791449</c:v>
                </c:pt>
                <c:pt idx="6" formatCode="0">
                  <c:v>14.627508088544767</c:v>
                </c:pt>
                <c:pt idx="7" formatCode="0">
                  <c:v>15.249967434421222</c:v>
                </c:pt>
                <c:pt idx="8" formatCode="0">
                  <c:v>7.8251190056674718</c:v>
                </c:pt>
                <c:pt idx="9" formatCode="0">
                  <c:v>9.8963101639379865</c:v>
                </c:pt>
                <c:pt idx="10" formatCode="0">
                  <c:v>7.4612432074102282</c:v>
                </c:pt>
                <c:pt idx="12" formatCode="0">
                  <c:v>11.055897019514127</c:v>
                </c:pt>
                <c:pt idx="13" formatCode="0">
                  <c:v>11.967624896131984</c:v>
                </c:pt>
                <c:pt idx="15" formatCode="0">
                  <c:v>7.0148533264272013</c:v>
                </c:pt>
                <c:pt idx="16" formatCode="0">
                  <c:v>11.393702897604697</c:v>
                </c:pt>
                <c:pt idx="17" formatCode="0">
                  <c:v>12.491191484847219</c:v>
                </c:pt>
                <c:pt idx="19" formatCode="0">
                  <c:v>13.737671863055137</c:v>
                </c:pt>
                <c:pt idx="20" formatCode="0">
                  <c:v>9.5783598774797039</c:v>
                </c:pt>
                <c:pt idx="21" formatCode="0">
                  <c:v>8.4295591253642961</c:v>
                </c:pt>
                <c:pt idx="22" formatCode="0">
                  <c:v>9.5626516822884611</c:v>
                </c:pt>
                <c:pt idx="23" formatCode="0">
                  <c:v>18.956845354247651</c:v>
                </c:pt>
                <c:pt idx="25" formatCode="0">
                  <c:v>14.73828022053172</c:v>
                </c:pt>
                <c:pt idx="26" formatCode="0">
                  <c:v>10.026917971184066</c:v>
                </c:pt>
                <c:pt idx="27" formatCode="0">
                  <c:v>9.2411375194677721</c:v>
                </c:pt>
                <c:pt idx="28" formatCode="0">
                  <c:v>10.460794255106682</c:v>
                </c:pt>
                <c:pt idx="29" formatCode="0">
                  <c:v>7.8413721130230796</c:v>
                </c:pt>
                <c:pt idx="31" formatCode="0">
                  <c:v>14.73828022053172</c:v>
                </c:pt>
                <c:pt idx="32" formatCode="0">
                  <c:v>10.444331679512699</c:v>
                </c:pt>
                <c:pt idx="33" formatCode="0">
                  <c:v>8.523367289853617</c:v>
                </c:pt>
                <c:pt idx="35" formatCode="0">
                  <c:v>37.437237169311146</c:v>
                </c:pt>
                <c:pt idx="36" formatCode="0">
                  <c:v>29.169692270238254</c:v>
                </c:pt>
                <c:pt idx="37" formatCode="0">
                  <c:v>5.9779963517161239</c:v>
                </c:pt>
                <c:pt idx="39" formatCode="0">
                  <c:v>18.354294698603777</c:v>
                </c:pt>
                <c:pt idx="40" formatCode="0">
                  <c:v>10.491806143061996</c:v>
                </c:pt>
                <c:pt idx="41" formatCode="0">
                  <c:v>8.5505969931325669</c:v>
                </c:pt>
              </c:numCache>
            </c:numRef>
          </c:val>
          <c:extLst xmlns:c16r2="http://schemas.microsoft.com/office/drawing/2015/06/chart">
            <c:ext xmlns:c16="http://schemas.microsoft.com/office/drawing/2014/chart" uri="{C3380CC4-5D6E-409C-BE32-E72D297353CC}">
              <c16:uniqueId val="{00000003-7B14-4D63-A2AF-030088D792D7}"/>
            </c:ext>
          </c:extLst>
        </c:ser>
        <c:ser>
          <c:idx val="4"/>
          <c:order val="4"/>
          <c:tx>
            <c:strRef>
              <c:f>Dati!$G$227</c:f>
              <c:strCache>
                <c:ptCount val="1"/>
                <c:pt idx="0">
                  <c:v>.</c:v>
                </c:pt>
              </c:strCache>
            </c:strRef>
          </c:tx>
          <c:spPr>
            <a:noFill/>
            <a:ln w="25400">
              <a:noFill/>
            </a:ln>
          </c:spPr>
          <c:invertIfNegative val="0"/>
          <c:dLbls>
            <c:delete val="1"/>
          </c:dLbls>
          <c:cat>
            <c:strRef>
              <c:f>Dati!$B$228:$B$269</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Dati!$G$228:$G$269</c:f>
              <c:numCache>
                <c:formatCode>General</c:formatCode>
                <c:ptCount val="42"/>
                <c:pt idx="0" formatCode="0">
                  <c:v>33.175607334864551</c:v>
                </c:pt>
                <c:pt idx="2" formatCode="0">
                  <c:v>29.93157795452947</c:v>
                </c:pt>
                <c:pt idx="3" formatCode="0">
                  <c:v>36.212445227020368</c:v>
                </c:pt>
                <c:pt idx="5" formatCode="0">
                  <c:v>31.290072870519698</c:v>
                </c:pt>
                <c:pt idx="6" formatCode="0">
                  <c:v>29.809729080766381</c:v>
                </c:pt>
                <c:pt idx="7" formatCode="0">
                  <c:v>29.187269734889924</c:v>
                </c:pt>
                <c:pt idx="8" formatCode="0">
                  <c:v>36.612118163643672</c:v>
                </c:pt>
                <c:pt idx="9" formatCode="0">
                  <c:v>34.540927005373163</c:v>
                </c:pt>
                <c:pt idx="10" formatCode="0">
                  <c:v>36.975993961900919</c:v>
                </c:pt>
                <c:pt idx="12" formatCode="0">
                  <c:v>33.381340149797019</c:v>
                </c:pt>
                <c:pt idx="13" formatCode="0">
                  <c:v>32.469612273179166</c:v>
                </c:pt>
                <c:pt idx="15" formatCode="0">
                  <c:v>37.422383842883946</c:v>
                </c:pt>
                <c:pt idx="16" formatCode="0">
                  <c:v>33.043534271706449</c:v>
                </c:pt>
                <c:pt idx="17" formatCode="0">
                  <c:v>31.946045684463925</c:v>
                </c:pt>
                <c:pt idx="19" formatCode="0">
                  <c:v>30.699565306256009</c:v>
                </c:pt>
                <c:pt idx="20" formatCode="0">
                  <c:v>34.85887729183144</c:v>
                </c:pt>
                <c:pt idx="21" formatCode="0">
                  <c:v>36.007678043946854</c:v>
                </c:pt>
                <c:pt idx="22" formatCode="0">
                  <c:v>34.874585487022685</c:v>
                </c:pt>
                <c:pt idx="23" formatCode="0">
                  <c:v>25.480391815063495</c:v>
                </c:pt>
                <c:pt idx="25" formatCode="0">
                  <c:v>29.698956948779426</c:v>
                </c:pt>
                <c:pt idx="26" formatCode="0">
                  <c:v>34.410319198127084</c:v>
                </c:pt>
                <c:pt idx="27" formatCode="0">
                  <c:v>35.196099649843376</c:v>
                </c:pt>
                <c:pt idx="28" formatCode="0">
                  <c:v>33.976442914204462</c:v>
                </c:pt>
                <c:pt idx="29" formatCode="0">
                  <c:v>36.595865056288062</c:v>
                </c:pt>
                <c:pt idx="31" formatCode="0">
                  <c:v>29.698956948779426</c:v>
                </c:pt>
                <c:pt idx="32" formatCode="0">
                  <c:v>33.992905489798446</c:v>
                </c:pt>
                <c:pt idx="33" formatCode="0">
                  <c:v>35.913869879457529</c:v>
                </c:pt>
                <c:pt idx="35" formatCode="0">
                  <c:v>7</c:v>
                </c:pt>
                <c:pt idx="36" formatCode="0">
                  <c:v>15.267544899072892</c:v>
                </c:pt>
                <c:pt idx="37" formatCode="0">
                  <c:v>38.459240817595024</c:v>
                </c:pt>
                <c:pt idx="39" formatCode="0">
                  <c:v>26.082942470707369</c:v>
                </c:pt>
                <c:pt idx="40" formatCode="0">
                  <c:v>33.945431026249153</c:v>
                </c:pt>
                <c:pt idx="41" formatCode="0">
                  <c:v>35.886640176178581</c:v>
                </c:pt>
              </c:numCache>
            </c:numRef>
          </c:val>
          <c:extLst xmlns:c16r2="http://schemas.microsoft.com/office/drawing/2015/06/chart">
            <c:ext xmlns:c16="http://schemas.microsoft.com/office/drawing/2014/chart" uri="{C3380CC4-5D6E-409C-BE32-E72D297353CC}">
              <c16:uniqueId val="{00000004-7B14-4D63-A2AF-030088D792D7}"/>
            </c:ext>
          </c:extLst>
        </c:ser>
        <c:ser>
          <c:idx val="5"/>
          <c:order val="5"/>
          <c:tx>
            <c:strRef>
              <c:f>Dati!$H$227</c:f>
              <c:strCache>
                <c:ptCount val="1"/>
                <c:pt idx="0">
                  <c:v>Zina, kur var iegādāties degvielu</c:v>
                </c:pt>
              </c:strCache>
            </c:strRef>
          </c:tx>
          <c:spPr>
            <a:solidFill>
              <a:schemeClr val="accent3">
                <a:lumMod val="60000"/>
                <a:lumOff val="40000"/>
              </a:schemeClr>
            </a:solidFill>
            <a:ln w="25400">
              <a:noFill/>
            </a:ln>
          </c:spPr>
          <c:invertIfNegative val="0"/>
          <c:dLbls>
            <c:dLbl>
              <c:idx val="10"/>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9F52-4950-B1D7-6A0F4E255DEB}"/>
                </c:ext>
                <c:ext xmlns:c15="http://schemas.microsoft.com/office/drawing/2012/chart" uri="{CE6537A1-D6FC-4f65-9D91-7224C49458BB}">
                  <c15:layout/>
                </c:ext>
              </c:extLst>
            </c:dLbl>
            <c:spPr>
              <a:noFill/>
              <a:ln w="25400">
                <a:noFill/>
              </a:ln>
            </c:spPr>
            <c:txPr>
              <a:bodyPr/>
              <a:lstStyle/>
              <a:p>
                <a:pPr>
                  <a:defRPr sz="900" b="1">
                    <a:solidFill>
                      <a:sysClr val="windowText" lastClr="000000"/>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Dati!$B$228:$B$269</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Dati!$H$228:$H$269</c:f>
              <c:numCache>
                <c:formatCode>General</c:formatCode>
                <c:ptCount val="42"/>
                <c:pt idx="0" formatCode="0">
                  <c:v>8.460937340671526</c:v>
                </c:pt>
                <c:pt idx="2" formatCode="0">
                  <c:v>10.337511483291246</c:v>
                </c:pt>
                <c:pt idx="3" formatCode="0">
                  <c:v>6.7042172880440356</c:v>
                </c:pt>
                <c:pt idx="5" formatCode="0">
                  <c:v>12.015111581548615</c:v>
                </c:pt>
                <c:pt idx="6" formatCode="0">
                  <c:v>11.28837624459929</c:v>
                </c:pt>
                <c:pt idx="7" formatCode="0">
                  <c:v>10.290363359014588</c:v>
                </c:pt>
                <c:pt idx="8" formatCode="0">
                  <c:v>7.2918112917771838</c:v>
                </c:pt>
                <c:pt idx="9" formatCode="0">
                  <c:v>8.4264398777573142</c:v>
                </c:pt>
                <c:pt idx="10" formatCode="0">
                  <c:v>3.0651711926460896</c:v>
                </c:pt>
                <c:pt idx="12" formatCode="0">
                  <c:v>7.5124066822342535</c:v>
                </c:pt>
                <c:pt idx="13" formatCode="0">
                  <c:v>10.315783104851134</c:v>
                </c:pt>
                <c:pt idx="15" formatCode="0">
                  <c:v>4.9098125953716192</c:v>
                </c:pt>
                <c:pt idx="16" formatCode="0">
                  <c:v>9.0238499125655913</c:v>
                </c:pt>
                <c:pt idx="17" formatCode="0">
                  <c:v>8.3634030188912281</c:v>
                </c:pt>
                <c:pt idx="19" formatCode="0">
                  <c:v>10.000530975134414</c:v>
                </c:pt>
                <c:pt idx="20" formatCode="0">
                  <c:v>4.4484775786181592</c:v>
                </c:pt>
                <c:pt idx="21" formatCode="0">
                  <c:v>8.8542562283218604</c:v>
                </c:pt>
                <c:pt idx="22" formatCode="0">
                  <c:v>10.105573286144468</c:v>
                </c:pt>
                <c:pt idx="23" formatCode="0">
                  <c:v>8.0613065520531784</c:v>
                </c:pt>
                <c:pt idx="25" formatCode="0">
                  <c:v>7.5703468275784074</c:v>
                </c:pt>
                <c:pt idx="26" formatCode="0">
                  <c:v>7.5993190992645534</c:v>
                </c:pt>
                <c:pt idx="27" formatCode="0">
                  <c:v>3.8697691482450152</c:v>
                </c:pt>
                <c:pt idx="28" formatCode="0">
                  <c:v>8.0255536993742638</c:v>
                </c:pt>
                <c:pt idx="29" formatCode="0">
                  <c:v>16.9085651545948</c:v>
                </c:pt>
                <c:pt idx="31" formatCode="0">
                  <c:v>7.5703468275784074</c:v>
                </c:pt>
                <c:pt idx="32" formatCode="0">
                  <c:v>8.3805821286383928</c:v>
                </c:pt>
                <c:pt idx="33" formatCode="0">
                  <c:v>9.486562751761852</c:v>
                </c:pt>
                <c:pt idx="35" formatCode="0">
                  <c:v>34.882344325470392</c:v>
                </c:pt>
                <c:pt idx="36" formatCode="0">
                  <c:v>22.463379022881213</c:v>
                </c:pt>
                <c:pt idx="37" formatCode="0">
                  <c:v>3.802821261471137</c:v>
                </c:pt>
                <c:pt idx="39" formatCode="0">
                  <c:v>12.742536285303283</c:v>
                </c:pt>
                <c:pt idx="40" formatCode="0">
                  <c:v>12.384435460622219</c:v>
                </c:pt>
                <c:pt idx="41" formatCode="0">
                  <c:v>6.2343952673974758</c:v>
                </c:pt>
              </c:numCache>
            </c:numRef>
          </c:val>
          <c:extLst xmlns:c16r2="http://schemas.microsoft.com/office/drawing/2015/06/chart">
            <c:ext xmlns:c16="http://schemas.microsoft.com/office/drawing/2014/chart" uri="{C3380CC4-5D6E-409C-BE32-E72D297353CC}">
              <c16:uniqueId val="{00000005-7B14-4D63-A2AF-030088D792D7}"/>
            </c:ext>
          </c:extLst>
        </c:ser>
        <c:ser>
          <c:idx val="6"/>
          <c:order val="6"/>
          <c:tx>
            <c:strRef>
              <c:f>Dati!$I$227</c:f>
              <c:strCache>
                <c:ptCount val="1"/>
                <c:pt idx="0">
                  <c:v>.</c:v>
                </c:pt>
              </c:strCache>
            </c:strRef>
          </c:tx>
          <c:spPr>
            <a:noFill/>
            <a:ln w="25400">
              <a:noFill/>
            </a:ln>
          </c:spPr>
          <c:invertIfNegative val="0"/>
          <c:dLbls>
            <c:delete val="1"/>
          </c:dLbls>
          <c:cat>
            <c:strRef>
              <c:f>Dati!$B$228:$B$269</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Dati!$I$228:$I$269</c:f>
              <c:numCache>
                <c:formatCode>General</c:formatCode>
                <c:ptCount val="42"/>
                <c:pt idx="0" formatCode="0">
                  <c:v>33.421406984798864</c:v>
                </c:pt>
                <c:pt idx="2" formatCode="0">
                  <c:v>31.544832842179147</c:v>
                </c:pt>
                <c:pt idx="3" formatCode="0">
                  <c:v>35.178127037426357</c:v>
                </c:pt>
                <c:pt idx="5" formatCode="0">
                  <c:v>29.867232743921775</c:v>
                </c:pt>
                <c:pt idx="6" formatCode="0">
                  <c:v>30.5939680808711</c:v>
                </c:pt>
                <c:pt idx="7" formatCode="0">
                  <c:v>31.591980966455804</c:v>
                </c:pt>
                <c:pt idx="8" formatCode="0">
                  <c:v>34.590533033693205</c:v>
                </c:pt>
                <c:pt idx="9" formatCode="0">
                  <c:v>33.455904447713081</c:v>
                </c:pt>
                <c:pt idx="10" formatCode="0">
                  <c:v>38.817173132824301</c:v>
                </c:pt>
                <c:pt idx="12" formatCode="0">
                  <c:v>34.369937643236142</c:v>
                </c:pt>
                <c:pt idx="13" formatCode="0">
                  <c:v>31.566561220619256</c:v>
                </c:pt>
                <c:pt idx="15" formatCode="0">
                  <c:v>36.972531730098773</c:v>
                </c:pt>
                <c:pt idx="16" formatCode="0">
                  <c:v>32.858494412904804</c:v>
                </c:pt>
                <c:pt idx="17" formatCode="0">
                  <c:v>33.518941306579165</c:v>
                </c:pt>
                <c:pt idx="19" formatCode="0">
                  <c:v>31.881813350335978</c:v>
                </c:pt>
                <c:pt idx="20" formatCode="0">
                  <c:v>37.433866746852232</c:v>
                </c:pt>
                <c:pt idx="21" formatCode="0">
                  <c:v>33.028088097148533</c:v>
                </c:pt>
                <c:pt idx="22" formatCode="0">
                  <c:v>31.776771039325922</c:v>
                </c:pt>
                <c:pt idx="23" formatCode="0">
                  <c:v>33.821037773417217</c:v>
                </c:pt>
                <c:pt idx="25" formatCode="0">
                  <c:v>34.31199749789198</c:v>
                </c:pt>
                <c:pt idx="26" formatCode="0">
                  <c:v>34.283025226205837</c:v>
                </c:pt>
                <c:pt idx="27" formatCode="0">
                  <c:v>38.012575177225372</c:v>
                </c:pt>
                <c:pt idx="28" formatCode="0">
                  <c:v>33.856790626096128</c:v>
                </c:pt>
                <c:pt idx="29" formatCode="0">
                  <c:v>24.973779170875591</c:v>
                </c:pt>
                <c:pt idx="31" formatCode="0">
                  <c:v>34.31199749789198</c:v>
                </c:pt>
                <c:pt idx="32" formatCode="0">
                  <c:v>33.501762196831997</c:v>
                </c:pt>
                <c:pt idx="33" formatCode="0">
                  <c:v>32.39578157370854</c:v>
                </c:pt>
                <c:pt idx="35" formatCode="0">
                  <c:v>7</c:v>
                </c:pt>
                <c:pt idx="36" formatCode="0">
                  <c:v>19.418965302589179</c:v>
                </c:pt>
                <c:pt idx="37" formatCode="0">
                  <c:v>38.079523063999254</c:v>
                </c:pt>
                <c:pt idx="39" formatCode="0">
                  <c:v>29.139808040167111</c:v>
                </c:pt>
                <c:pt idx="40" formatCode="0">
                  <c:v>29.497908864848171</c:v>
                </c:pt>
                <c:pt idx="41" formatCode="0">
                  <c:v>35.647949058072918</c:v>
                </c:pt>
              </c:numCache>
            </c:numRef>
          </c:val>
          <c:extLst xmlns:c16r2="http://schemas.microsoft.com/office/drawing/2015/06/chart">
            <c:ext xmlns:c16="http://schemas.microsoft.com/office/drawing/2014/chart" uri="{C3380CC4-5D6E-409C-BE32-E72D297353CC}">
              <c16:uniqueId val="{00000006-7B14-4D63-A2AF-030088D792D7}"/>
            </c:ext>
          </c:extLst>
        </c:ser>
        <c:ser>
          <c:idx val="7"/>
          <c:order val="7"/>
          <c:tx>
            <c:strRef>
              <c:f>Dati!$J$227</c:f>
              <c:strCache>
                <c:ptCount val="1"/>
                <c:pt idx="0">
                  <c:v>Zina, kur var iegādāties elektroniskās cigaretes, karsējamo tabaku vai nikotīna spilventiņus*</c:v>
                </c:pt>
              </c:strCache>
            </c:strRef>
          </c:tx>
          <c:spPr>
            <a:solidFill>
              <a:schemeClr val="accent3">
                <a:lumMod val="40000"/>
                <a:lumOff val="60000"/>
              </a:schemeClr>
            </a:solidFill>
            <a:ln w="25400">
              <a:noFill/>
            </a:ln>
          </c:spPr>
          <c:invertIfNegative val="0"/>
          <c:dLbls>
            <c:dLbl>
              <c:idx val="0"/>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9F52-4950-B1D7-6A0F4E255DEB}"/>
                </c:ext>
                <c:ext xmlns:c15="http://schemas.microsoft.com/office/drawing/2012/chart" uri="{CE6537A1-D6FC-4f65-9D91-7224C49458BB}">
                  <c15:layout/>
                </c:ext>
              </c:extLst>
            </c:dLbl>
            <c:dLbl>
              <c:idx val="3"/>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7B14-4D63-A2AF-030088D792D7}"/>
                </c:ext>
                <c:ext xmlns:c15="http://schemas.microsoft.com/office/drawing/2012/chart" uri="{CE6537A1-D6FC-4f65-9D91-7224C49458BB}">
                  <c15:layout/>
                </c:ext>
              </c:extLst>
            </c:dLbl>
            <c:dLbl>
              <c:idx val="7"/>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7B14-4D63-A2AF-030088D792D7}"/>
                </c:ext>
                <c:ext xmlns:c15="http://schemas.microsoft.com/office/drawing/2012/chart" uri="{CE6537A1-D6FC-4f65-9D91-7224C49458BB}">
                  <c15:layout/>
                </c:ext>
              </c:extLst>
            </c:dLbl>
            <c:dLbl>
              <c:idx val="8"/>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7B14-4D63-A2AF-030088D792D7}"/>
                </c:ext>
                <c:ext xmlns:c15="http://schemas.microsoft.com/office/drawing/2012/chart" uri="{CE6537A1-D6FC-4f65-9D91-7224C49458BB}">
                  <c15:layout/>
                </c:ext>
              </c:extLst>
            </c:dLbl>
            <c:dLbl>
              <c:idx val="9"/>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9F52-4950-B1D7-6A0F4E255DEB}"/>
                </c:ext>
                <c:ext xmlns:c15="http://schemas.microsoft.com/office/drawing/2012/chart" uri="{CE6537A1-D6FC-4f65-9D91-7224C49458BB}">
                  <c15:layout/>
                </c:ext>
              </c:extLst>
            </c:dLbl>
            <c:dLbl>
              <c:idx val="10"/>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7B14-4D63-A2AF-030088D792D7}"/>
                </c:ext>
                <c:ext xmlns:c15="http://schemas.microsoft.com/office/drawing/2012/chart" uri="{CE6537A1-D6FC-4f65-9D91-7224C49458BB}">
                  <c15:layout/>
                </c:ext>
              </c:extLst>
            </c:dLbl>
            <c:dLbl>
              <c:idx val="12"/>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9F52-4950-B1D7-6A0F4E255DEB}"/>
                </c:ext>
                <c:ext xmlns:c15="http://schemas.microsoft.com/office/drawing/2012/chart" uri="{CE6537A1-D6FC-4f65-9D91-7224C49458BB}">
                  <c15:layout/>
                </c:ext>
              </c:extLst>
            </c:dLbl>
            <c:dLbl>
              <c:idx val="13"/>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9F52-4950-B1D7-6A0F4E255DEB}"/>
                </c:ext>
                <c:ext xmlns:c15="http://schemas.microsoft.com/office/drawing/2012/chart" uri="{CE6537A1-D6FC-4f65-9D91-7224C49458BB}">
                  <c15:layout/>
                </c:ext>
              </c:extLst>
            </c:dLbl>
            <c:dLbl>
              <c:idx val="15"/>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9F52-4950-B1D7-6A0F4E255DEB}"/>
                </c:ext>
                <c:ext xmlns:c15="http://schemas.microsoft.com/office/drawing/2012/chart" uri="{CE6537A1-D6FC-4f65-9D91-7224C49458BB}">
                  <c15:layout/>
                </c:ext>
              </c:extLst>
            </c:dLbl>
            <c:dLbl>
              <c:idx val="16"/>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9F52-4950-B1D7-6A0F4E255DEB}"/>
                </c:ext>
                <c:ext xmlns:c15="http://schemas.microsoft.com/office/drawing/2012/chart" uri="{CE6537A1-D6FC-4f65-9D91-7224C49458BB}">
                  <c15:layout/>
                </c:ext>
              </c:extLst>
            </c:dLbl>
            <c:dLbl>
              <c:idx val="17"/>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7B14-4D63-A2AF-030088D792D7}"/>
                </c:ext>
                <c:ext xmlns:c15="http://schemas.microsoft.com/office/drawing/2012/chart" uri="{CE6537A1-D6FC-4f65-9D91-7224C49458BB}">
                  <c15:layout/>
                </c:ext>
              </c:extLst>
            </c:dLbl>
            <c:dLbl>
              <c:idx val="19"/>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9F52-4950-B1D7-6A0F4E255DEB}"/>
                </c:ext>
                <c:ext xmlns:c15="http://schemas.microsoft.com/office/drawing/2012/chart" uri="{CE6537A1-D6FC-4f65-9D91-7224C49458BB}">
                  <c15:layout/>
                </c:ext>
              </c:extLst>
            </c:dLbl>
            <c:dLbl>
              <c:idx val="21"/>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7B14-4D63-A2AF-030088D792D7}"/>
                </c:ext>
                <c:ext xmlns:c15="http://schemas.microsoft.com/office/drawing/2012/chart" uri="{CE6537A1-D6FC-4f65-9D91-7224C49458BB}">
                  <c15:layout/>
                </c:ext>
              </c:extLst>
            </c:dLbl>
            <c:dLbl>
              <c:idx val="22"/>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9F52-4950-B1D7-6A0F4E255DEB}"/>
                </c:ext>
                <c:ext xmlns:c15="http://schemas.microsoft.com/office/drawing/2012/chart" uri="{CE6537A1-D6FC-4f65-9D91-7224C49458BB}">
                  <c15:layout/>
                </c:ext>
              </c:extLst>
            </c:dLbl>
            <c:dLbl>
              <c:idx val="25"/>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9F52-4950-B1D7-6A0F4E255DEB}"/>
                </c:ext>
                <c:ext xmlns:c15="http://schemas.microsoft.com/office/drawing/2012/chart" uri="{CE6537A1-D6FC-4f65-9D91-7224C49458BB}">
                  <c15:layout/>
                </c:ext>
              </c:extLst>
            </c:dLbl>
            <c:dLbl>
              <c:idx val="29"/>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7B14-4D63-A2AF-030088D792D7}"/>
                </c:ext>
                <c:ext xmlns:c15="http://schemas.microsoft.com/office/drawing/2012/chart" uri="{CE6537A1-D6FC-4f65-9D91-7224C49458BB}">
                  <c15:layout/>
                </c:ext>
              </c:extLst>
            </c:dLbl>
            <c:dLbl>
              <c:idx val="31"/>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9F52-4950-B1D7-6A0F4E255DEB}"/>
                </c:ext>
                <c:ext xmlns:c15="http://schemas.microsoft.com/office/drawing/2012/chart" uri="{CE6537A1-D6FC-4f65-9D91-7224C49458BB}">
                  <c15:layout/>
                </c:ext>
              </c:extLst>
            </c:dLbl>
            <c:dLbl>
              <c:idx val="32"/>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9F52-4950-B1D7-6A0F4E255DEB}"/>
                </c:ext>
                <c:ext xmlns:c15="http://schemas.microsoft.com/office/drawing/2012/chart" uri="{CE6537A1-D6FC-4f65-9D91-7224C49458BB}">
                  <c15:layout/>
                </c:ext>
              </c:extLst>
            </c:dLbl>
            <c:dLbl>
              <c:idx val="33"/>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9F52-4950-B1D7-6A0F4E255DEB}"/>
                </c:ext>
                <c:ext xmlns:c15="http://schemas.microsoft.com/office/drawing/2012/chart" uri="{CE6537A1-D6FC-4f65-9D91-7224C49458BB}">
                  <c15:layout/>
                </c:ext>
              </c:extLst>
            </c:dLbl>
            <c:dLbl>
              <c:idx val="37"/>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7B14-4D63-A2AF-030088D792D7}"/>
                </c:ext>
                <c:ext xmlns:c15="http://schemas.microsoft.com/office/drawing/2012/chart" uri="{CE6537A1-D6FC-4f65-9D91-7224C49458BB}">
                  <c15:layout/>
                </c:ext>
              </c:extLst>
            </c:dLbl>
            <c:dLbl>
              <c:idx val="41"/>
              <c:layout/>
              <c:dLblPos val="inBase"/>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7B14-4D63-A2AF-030088D792D7}"/>
                </c:ext>
                <c:ext xmlns:c15="http://schemas.microsoft.com/office/drawing/2012/chart" uri="{CE6537A1-D6FC-4f65-9D91-7224C49458BB}">
                  <c15:layout/>
                </c:ext>
              </c:extLst>
            </c:dLbl>
            <c:spPr>
              <a:noFill/>
              <a:ln w="25400">
                <a:noFill/>
              </a:ln>
            </c:spPr>
            <c:txPr>
              <a:bodyPr/>
              <a:lstStyle/>
              <a:p>
                <a:pPr>
                  <a:defRPr sz="900" b="1">
                    <a:solidFill>
                      <a:sysClr val="windowText" lastClr="000000"/>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Dati!$B$228:$B$269</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Dati!$J$228:$J$269</c:f>
              <c:numCache>
                <c:formatCode>General</c:formatCode>
                <c:ptCount val="42"/>
                <c:pt idx="0" formatCode="0">
                  <c:v>3.1508389986310172</c:v>
                </c:pt>
                <c:pt idx="2" formatCode="0">
                  <c:v>4.6887843648030767</c:v>
                </c:pt>
                <c:pt idx="3" formatCode="0">
                  <c:v>1.7111199898055429</c:v>
                </c:pt>
                <c:pt idx="5" formatCode="0">
                  <c:v>7.0694626605763453</c:v>
                </c:pt>
                <c:pt idx="6" formatCode="0">
                  <c:v>6.0258779406807159</c:v>
                </c:pt>
                <c:pt idx="7" formatCode="0">
                  <c:v>2.2842481618987924</c:v>
                </c:pt>
                <c:pt idx="8" formatCode="0">
                  <c:v>2.1353474555167185</c:v>
                </c:pt>
                <c:pt idx="9" formatCode="0">
                  <c:v>3.0415880301534184</c:v>
                </c:pt>
                <c:pt idx="10" formatCode="0">
                  <c:v>0.5391413505995345</c:v>
                </c:pt>
                <c:pt idx="12" formatCode="0">
                  <c:v>3.1390090566401048</c:v>
                </c:pt>
                <c:pt idx="13" formatCode="0">
                  <c:v>3.2720809778061732</c:v>
                </c:pt>
                <c:pt idx="15" formatCode="0">
                  <c:v>3.2386667619987262</c:v>
                </c:pt>
                <c:pt idx="16" formatCode="0">
                  <c:v>3.4348618831161364</c:v>
                </c:pt>
                <c:pt idx="17" formatCode="0">
                  <c:v>2.4120101672743757</c:v>
                </c:pt>
                <c:pt idx="19" formatCode="0">
                  <c:v>3.0807245630328035</c:v>
                </c:pt>
                <c:pt idx="20" formatCode="0">
                  <c:v>3.7433443031231408</c:v>
                </c:pt>
                <c:pt idx="21" formatCode="0">
                  <c:v>1.320523304944841</c:v>
                </c:pt>
                <c:pt idx="22" formatCode="0">
                  <c:v>2.5262990654248489</c:v>
                </c:pt>
                <c:pt idx="23" formatCode="0">
                  <c:v>4.148167012105028</c:v>
                </c:pt>
                <c:pt idx="25" formatCode="0">
                  <c:v>3.1644803854845085</c:v>
                </c:pt>
                <c:pt idx="26" formatCode="0">
                  <c:v>4.3495766745414679</c:v>
                </c:pt>
                <c:pt idx="27" formatCode="0">
                  <c:v>0</c:v>
                </c:pt>
                <c:pt idx="28" formatCode="0">
                  <c:v>4.5700447403563986</c:v>
                </c:pt>
                <c:pt idx="29" formatCode="0">
                  <c:v>2.1203774884866462</c:v>
                </c:pt>
                <c:pt idx="31" formatCode="0">
                  <c:v>3.1644803854845085</c:v>
                </c:pt>
                <c:pt idx="32" formatCode="0">
                  <c:v>2.8960592140543886</c:v>
                </c:pt>
                <c:pt idx="33" formatCode="0">
                  <c:v>3.421595769273301</c:v>
                </c:pt>
                <c:pt idx="35" formatCode="0">
                  <c:v>11.794786038439641</c:v>
                </c:pt>
                <c:pt idx="36" formatCode="0">
                  <c:v>5.9088194033296517</c:v>
                </c:pt>
                <c:pt idx="37" formatCode="0">
                  <c:v>1.7012899947929461</c:v>
                </c:pt>
                <c:pt idx="39" formatCode="0">
                  <c:v>7.1508966266388594</c:v>
                </c:pt>
                <c:pt idx="40" formatCode="0">
                  <c:v>0</c:v>
                </c:pt>
                <c:pt idx="41" formatCode="0">
                  <c:v>1.9836411307821036</c:v>
                </c:pt>
              </c:numCache>
            </c:numRef>
          </c:val>
          <c:extLst xmlns:c16r2="http://schemas.microsoft.com/office/drawing/2015/06/chart">
            <c:ext xmlns:c16="http://schemas.microsoft.com/office/drawing/2014/chart" uri="{C3380CC4-5D6E-409C-BE32-E72D297353CC}">
              <c16:uniqueId val="{00000011-7B14-4D63-A2AF-030088D792D7}"/>
            </c:ext>
          </c:extLst>
        </c:ser>
        <c:ser>
          <c:idx val="8"/>
          <c:order val="8"/>
          <c:tx>
            <c:strRef>
              <c:f>Dati!$K$227</c:f>
              <c:strCache>
                <c:ptCount val="1"/>
                <c:pt idx="0">
                  <c:v>.</c:v>
                </c:pt>
              </c:strCache>
            </c:strRef>
          </c:tx>
          <c:spPr>
            <a:noFill/>
          </c:spPr>
          <c:invertIfNegative val="0"/>
          <c:dLbls>
            <c:delete val="1"/>
          </c:dLbls>
          <c:cat>
            <c:strRef>
              <c:f>Dati!$B$228:$B$269</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Dati!$K$228:$K$269</c:f>
              <c:numCache>
                <c:formatCode>General</c:formatCode>
                <c:ptCount val="42"/>
                <c:pt idx="0" formatCode="0">
                  <c:v>15.643947039808623</c:v>
                </c:pt>
                <c:pt idx="2" formatCode="0">
                  <c:v>14.106001673636564</c:v>
                </c:pt>
                <c:pt idx="3" formatCode="0">
                  <c:v>17.0836660486341</c:v>
                </c:pt>
                <c:pt idx="5" formatCode="0">
                  <c:v>11.725323377863296</c:v>
                </c:pt>
                <c:pt idx="6" formatCode="0">
                  <c:v>12.768908097758924</c:v>
                </c:pt>
                <c:pt idx="7" formatCode="0">
                  <c:v>16.510537876540848</c:v>
                </c:pt>
                <c:pt idx="8" formatCode="0">
                  <c:v>16.659438582922924</c:v>
                </c:pt>
                <c:pt idx="9" formatCode="0">
                  <c:v>15.753198008286223</c:v>
                </c:pt>
                <c:pt idx="10" formatCode="0">
                  <c:v>18.255644687840107</c:v>
                </c:pt>
                <c:pt idx="12" formatCode="0">
                  <c:v>15.655776981799537</c:v>
                </c:pt>
                <c:pt idx="13" formatCode="0">
                  <c:v>15.522705060633468</c:v>
                </c:pt>
                <c:pt idx="15" formatCode="0">
                  <c:v>15.556119276440915</c:v>
                </c:pt>
                <c:pt idx="16" formatCode="0">
                  <c:v>15.359924155323505</c:v>
                </c:pt>
                <c:pt idx="17" formatCode="0">
                  <c:v>16.382775871165265</c:v>
                </c:pt>
                <c:pt idx="19" formatCode="0">
                  <c:v>15.714061475406837</c:v>
                </c:pt>
                <c:pt idx="20" formatCode="0">
                  <c:v>15.0514417353165</c:v>
                </c:pt>
                <c:pt idx="21" formatCode="0">
                  <c:v>17.4742627334948</c:v>
                </c:pt>
                <c:pt idx="22" formatCode="0">
                  <c:v>16.268486973014792</c:v>
                </c:pt>
                <c:pt idx="23" formatCode="0">
                  <c:v>14.646619026334612</c:v>
                </c:pt>
                <c:pt idx="25" formatCode="0">
                  <c:v>15.630305652955133</c:v>
                </c:pt>
                <c:pt idx="26" formatCode="0">
                  <c:v>14.445209363898172</c:v>
                </c:pt>
                <c:pt idx="27" formatCode="0">
                  <c:v>18.794786038439639</c:v>
                </c:pt>
                <c:pt idx="28" formatCode="0">
                  <c:v>14.224741298083242</c:v>
                </c:pt>
                <c:pt idx="29" formatCode="0">
                  <c:v>16.674408549952993</c:v>
                </c:pt>
                <c:pt idx="31" formatCode="0">
                  <c:v>15.630305652955133</c:v>
                </c:pt>
                <c:pt idx="32" formatCode="0">
                  <c:v>15.898726824385253</c:v>
                </c:pt>
                <c:pt idx="33" formatCode="0">
                  <c:v>15.37319026916634</c:v>
                </c:pt>
                <c:pt idx="35" formatCode="0">
                  <c:v>7</c:v>
                </c:pt>
                <c:pt idx="36" formatCode="0">
                  <c:v>12.885966635109989</c:v>
                </c:pt>
                <c:pt idx="37" formatCode="0">
                  <c:v>17.093496043646695</c:v>
                </c:pt>
                <c:pt idx="39" formatCode="0">
                  <c:v>11.643889411800782</c:v>
                </c:pt>
                <c:pt idx="40" formatCode="0">
                  <c:v>18.794786038439639</c:v>
                </c:pt>
                <c:pt idx="41" formatCode="0">
                  <c:v>16.811144907657535</c:v>
                </c:pt>
              </c:numCache>
            </c:numRef>
          </c:val>
          <c:extLst xmlns:c16r2="http://schemas.microsoft.com/office/drawing/2015/06/chart">
            <c:ext xmlns:c16="http://schemas.microsoft.com/office/drawing/2014/chart" uri="{C3380CC4-5D6E-409C-BE32-E72D297353CC}">
              <c16:uniqueId val="{00000012-7B14-4D63-A2AF-030088D792D7}"/>
            </c:ext>
          </c:extLst>
        </c:ser>
        <c:ser>
          <c:idx val="9"/>
          <c:order val="9"/>
          <c:tx>
            <c:strRef>
              <c:f>Dati!$L$227</c:f>
              <c:strCache>
                <c:ptCount val="1"/>
                <c:pt idx="0">
                  <c:v>Nē</c:v>
                </c:pt>
              </c:strCache>
            </c:strRef>
          </c:tx>
          <c:spPr>
            <a:solidFill>
              <a:schemeClr val="accent4">
                <a:lumMod val="50000"/>
              </a:schemeClr>
            </a:solidFill>
          </c:spPr>
          <c:invertIfNegative val="0"/>
          <c:dLbls>
            <c:dLbl>
              <c:idx val="35"/>
              <c:spPr>
                <a:noFill/>
                <a:ln>
                  <a:noFill/>
                </a:ln>
                <a:effectLst/>
              </c:spPr>
              <c:txPr>
                <a:bodyPr wrap="square" lIns="38100" tIns="19050" rIns="38100" bIns="19050" anchor="ctr">
                  <a:spAutoFit/>
                </a:bodyPr>
                <a:lstStyle/>
                <a:p>
                  <a:pPr>
                    <a:defRPr sz="900" b="1">
                      <a:solidFill>
                        <a:sysClr val="windowText" lastClr="000000"/>
                      </a:solidFill>
                    </a:defRPr>
                  </a:pPr>
                  <a:endParaRPr lang="en-US"/>
                </a:p>
              </c:txPr>
              <c:dLblPos val="ctr"/>
              <c:showLegendKey val="0"/>
              <c:showVal val="1"/>
              <c:showCatName val="0"/>
              <c:showSerName val="0"/>
              <c:showPercent val="0"/>
              <c:showBubbleSize val="0"/>
            </c:dLbl>
            <c:spPr>
              <a:noFill/>
              <a:ln>
                <a:noFill/>
              </a:ln>
              <a:effectLst/>
            </c:spPr>
            <c:txPr>
              <a:bodyPr wrap="square" lIns="38100" tIns="19050" rIns="38100" bIns="19050" anchor="ctr">
                <a:spAutoFit/>
              </a:bodyPr>
              <a:lstStyle/>
              <a:p>
                <a:pPr>
                  <a:defRPr sz="9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Dati!$B$228:$B$269</c:f>
              <c:strCache>
                <c:ptCount val="42"/>
                <c:pt idx="0">
                  <c:v>VISI RESPONDENTI, n=1010</c:v>
                </c:pt>
                <c:pt idx="1">
                  <c:v>DZIMUMS</c:v>
                </c:pt>
                <c:pt idx="2">
                  <c:v>Vīrietis, n=479</c:v>
                </c:pt>
                <c:pt idx="3">
                  <c:v>Sieviete, n=531</c:v>
                </c:pt>
                <c:pt idx="4">
                  <c:v>VECUMS</c:v>
                </c:pt>
                <c:pt idx="5">
                  <c:v>18–24 gadi, n=100</c:v>
                </c:pt>
                <c:pt idx="6">
                  <c:v>25–34 gadi, n=188</c:v>
                </c:pt>
                <c:pt idx="7">
                  <c:v>35–44 gadi, n=176</c:v>
                </c:pt>
                <c:pt idx="8">
                  <c:v>45–54 gadi, n=193</c:v>
                </c:pt>
                <c:pt idx="9">
                  <c:v>55–63 gadi, n=165</c:v>
                </c:pt>
                <c:pt idx="10">
                  <c:v>64–75 gadi, n=188</c:v>
                </c:pt>
                <c:pt idx="11">
                  <c:v>SARUNVALODA ĢIMENĒ</c:v>
                </c:pt>
                <c:pt idx="12">
                  <c:v>Latviešu, n=632</c:v>
                </c:pt>
                <c:pt idx="13">
                  <c:v>Krievu, n=366</c:v>
                </c:pt>
                <c:pt idx="14">
                  <c:v>IZGLĪTĪBA</c:v>
                </c:pt>
                <c:pt idx="15">
                  <c:v>Pamatizglītība, n=99</c:v>
                </c:pt>
                <c:pt idx="16">
                  <c:v>Vidējā, vidējā speciālā, n=651</c:v>
                </c:pt>
                <c:pt idx="17">
                  <c:v>Augstākā, n=260</c:v>
                </c:pt>
                <c:pt idx="18">
                  <c:v>IENĀKUMI UZ VIENU CILVĒKU ĢIMENĒ</c:v>
                </c:pt>
                <c:pt idx="19">
                  <c:v>Zemi, n=138</c:v>
                </c:pt>
                <c:pt idx="20">
                  <c:v>Vidēji zemi, n=134</c:v>
                </c:pt>
                <c:pt idx="21">
                  <c:v>Vidēji, n=148</c:v>
                </c:pt>
                <c:pt idx="22">
                  <c:v>Vidēji augsti, n=200</c:v>
                </c:pt>
                <c:pt idx="23">
                  <c:v>Augsti, n=169</c:v>
                </c:pt>
                <c:pt idx="24">
                  <c:v>REĢIONS</c:v>
                </c:pt>
                <c:pt idx="25">
                  <c:v>Rīga, n=329</c:v>
                </c:pt>
                <c:pt idx="26">
                  <c:v>Vidzeme, n=262</c:v>
                </c:pt>
                <c:pt idx="27">
                  <c:v>Kurzeme, n=128</c:v>
                </c:pt>
                <c:pt idx="28">
                  <c:v>Zemgale, n=150</c:v>
                </c:pt>
                <c:pt idx="29">
                  <c:v>Latgale, n=141</c:v>
                </c:pt>
                <c:pt idx="30">
                  <c:v>APDZĪVOTĀS VIETAS TIPS</c:v>
                </c:pt>
                <c:pt idx="31">
                  <c:v>Rīga, n=329</c:v>
                </c:pt>
                <c:pt idx="32">
                  <c:v>Cita pilsēta, n=359</c:v>
                </c:pt>
                <c:pt idx="33">
                  <c:v>Lauki, n=322</c:v>
                </c:pt>
                <c:pt idx="34">
                  <c:v>KONTRABANDAS PREČU PIRKŠANA</c:v>
                </c:pt>
                <c:pt idx="35">
                  <c:v>Ir pirkuši kontrabandas preces, n=98</c:v>
                </c:pt>
                <c:pt idx="36">
                  <c:v>Zina tos, kuri ir pirkuši, n=122</c:v>
                </c:pt>
                <c:pt idx="37">
                  <c:v>Nav pirkuši un arī nezina tos, kuri būtu pirkuši, n=791</c:v>
                </c:pt>
                <c:pt idx="38">
                  <c:v>SMĒĶĒŠANA</c:v>
                </c:pt>
                <c:pt idx="39">
                  <c:v>Smēķē, n=260</c:v>
                </c:pt>
                <c:pt idx="40">
                  <c:v>Bijušais smēķētājs/-a, n=89</c:v>
                </c:pt>
                <c:pt idx="41">
                  <c:v>Nesmēķē, n=660</c:v>
                </c:pt>
              </c:strCache>
            </c:strRef>
          </c:cat>
          <c:val>
            <c:numRef>
              <c:f>Dati!$L$228:$L$269</c:f>
              <c:numCache>
                <c:formatCode>General</c:formatCode>
                <c:ptCount val="42"/>
                <c:pt idx="0" formatCode="0">
                  <c:v>71.961786173377376</c:v>
                </c:pt>
                <c:pt idx="2" formatCode="0">
                  <c:v>67.490307850178795</c:v>
                </c:pt>
                <c:pt idx="3" formatCode="0">
                  <c:v>76.14767761078501</c:v>
                </c:pt>
                <c:pt idx="5" formatCode="0">
                  <c:v>65.66775356131906</c:v>
                </c:pt>
                <c:pt idx="6" formatCode="0">
                  <c:v>71.02647511519811</c:v>
                </c:pt>
                <c:pt idx="7" formatCode="0">
                  <c:v>67.450381532871404</c:v>
                </c:pt>
                <c:pt idx="8" formatCode="0">
                  <c:v>72.444483172177073</c:v>
                </c:pt>
                <c:pt idx="9" formatCode="0">
                  <c:v>73.761538066628574</c:v>
                </c:pt>
                <c:pt idx="10" formatCode="0">
                  <c:v>78.861559873465907</c:v>
                </c:pt>
                <c:pt idx="12" formatCode="0">
                  <c:v>73.718945547628124</c:v>
                </c:pt>
                <c:pt idx="13" formatCode="0">
                  <c:v>69.259909480330961</c:v>
                </c:pt>
                <c:pt idx="15" formatCode="0">
                  <c:v>71.418933483596177</c:v>
                </c:pt>
                <c:pt idx="16" formatCode="0">
                  <c:v>70.19127427242455</c:v>
                </c:pt>
                <c:pt idx="17" formatCode="0">
                  <c:v>76.565717460111074</c:v>
                </c:pt>
                <c:pt idx="19" formatCode="0">
                  <c:v>71.338119311249372</c:v>
                </c:pt>
                <c:pt idx="20" formatCode="0">
                  <c:v>74.617941409914948</c:v>
                </c:pt>
                <c:pt idx="21" formatCode="0">
                  <c:v>70.211018371137357</c:v>
                </c:pt>
                <c:pt idx="22" formatCode="0">
                  <c:v>71.861656839148154</c:v>
                </c:pt>
                <c:pt idx="23" formatCode="0">
                  <c:v>67.668426992673332</c:v>
                </c:pt>
                <c:pt idx="25" formatCode="0">
                  <c:v>66.435966642141139</c:v>
                </c:pt>
                <c:pt idx="26" formatCode="0">
                  <c:v>70.171907088638974</c:v>
                </c:pt>
                <c:pt idx="27" formatCode="0">
                  <c:v>80.738183926635699</c:v>
                </c:pt>
                <c:pt idx="28" formatCode="0">
                  <c:v>77.036775115972205</c:v>
                </c:pt>
                <c:pt idx="29" formatCode="0">
                  <c:v>75.037899199370713</c:v>
                </c:pt>
                <c:pt idx="31" formatCode="0">
                  <c:v>66.435966642141139</c:v>
                </c:pt>
                <c:pt idx="32" formatCode="0">
                  <c:v>72.870846578942206</c:v>
                </c:pt>
                <c:pt idx="33" formatCode="0">
                  <c:v>76.750357145336991</c:v>
                </c:pt>
                <c:pt idx="35" formatCode="0">
                  <c:v>0</c:v>
                </c:pt>
                <c:pt idx="36" formatCode="0">
                  <c:v>28.193014673397755</c:v>
                </c:pt>
                <c:pt idx="37" formatCode="0">
                  <c:v>86.56314707383811</c:v>
                </c:pt>
                <c:pt idx="39" formatCode="0">
                  <c:v>51.890589534517602</c:v>
                </c:pt>
                <c:pt idx="40" formatCode="0">
                  <c:v>67.586023005311176</c:v>
                </c:pt>
                <c:pt idx="41" formatCode="0">
                  <c:v>80.686434159945378</c:v>
                </c:pt>
              </c:numCache>
            </c:numRef>
          </c:val>
          <c:extLst xmlns:c16r2="http://schemas.microsoft.com/office/drawing/2015/06/chart">
            <c:ext xmlns:c16="http://schemas.microsoft.com/office/drawing/2014/chart" uri="{C3380CC4-5D6E-409C-BE32-E72D297353CC}">
              <c16:uniqueId val="{00000014-7B14-4D63-A2AF-030088D792D7}"/>
            </c:ext>
          </c:extLst>
        </c:ser>
        <c:dLbls>
          <c:dLblPos val="ctr"/>
          <c:showLegendKey val="0"/>
          <c:showVal val="1"/>
          <c:showCatName val="0"/>
          <c:showSerName val="0"/>
          <c:showPercent val="0"/>
          <c:showBubbleSize val="0"/>
        </c:dLbls>
        <c:gapWidth val="15"/>
        <c:overlap val="100"/>
        <c:axId val="408603520"/>
        <c:axId val="408598816"/>
      </c:barChart>
      <c:catAx>
        <c:axId val="408603520"/>
        <c:scaling>
          <c:orientation val="maxMin"/>
        </c:scaling>
        <c:delete val="0"/>
        <c:axPos val="l"/>
        <c:numFmt formatCode="@" sourceLinked="0"/>
        <c:majorTickMark val="out"/>
        <c:minorTickMark val="none"/>
        <c:tickLblPos val="nextTo"/>
        <c:spPr>
          <a:ln w="3175">
            <a:solidFill>
              <a:srgbClr val="000000"/>
            </a:solidFill>
            <a:prstDash val="solid"/>
          </a:ln>
        </c:spPr>
        <c:txPr>
          <a:bodyPr rot="0" vert="horz"/>
          <a:lstStyle/>
          <a:p>
            <a:pPr>
              <a:defRPr sz="900"/>
            </a:pPr>
            <a:endParaRPr lang="en-US"/>
          </a:p>
        </c:txPr>
        <c:crossAx val="408598816"/>
        <c:crosses val="autoZero"/>
        <c:auto val="1"/>
        <c:lblAlgn val="ctr"/>
        <c:lblOffset val="100"/>
        <c:tickLblSkip val="1"/>
        <c:tickMarkSkip val="1"/>
        <c:noMultiLvlLbl val="0"/>
      </c:catAx>
      <c:valAx>
        <c:axId val="408598816"/>
        <c:scaling>
          <c:orientation val="minMax"/>
          <c:max val="285"/>
          <c:min val="0"/>
        </c:scaling>
        <c:delete val="1"/>
        <c:axPos val="t"/>
        <c:numFmt formatCode="0" sourceLinked="1"/>
        <c:majorTickMark val="out"/>
        <c:minorTickMark val="none"/>
        <c:tickLblPos val="nextTo"/>
        <c:crossAx val="408603520"/>
        <c:crosses val="autoZero"/>
        <c:crossBetween val="between"/>
        <c:majorUnit val="20"/>
      </c:valAx>
      <c:spPr>
        <a:noFill/>
        <a:ln w="3175">
          <a:noFill/>
          <a:prstDash val="solid"/>
        </a:ln>
      </c:spPr>
    </c:plotArea>
    <c:plotVisOnly val="1"/>
    <c:dispBlanksAs val="gap"/>
    <c:showDLblsOverMax val="0"/>
  </c:chart>
  <c:spPr>
    <a:noFill/>
    <a:ln w="9525">
      <a:noFill/>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a:pPr>
            <a:r>
              <a:rPr lang="lv-LV" sz="900"/>
              <a:t>%</a:t>
            </a:r>
          </a:p>
        </c:rich>
      </c:tx>
      <c:layout>
        <c:manualLayout>
          <c:xMode val="edge"/>
          <c:yMode val="edge"/>
          <c:x val="0.96633723211667333"/>
          <c:y val="0.1881783654048591"/>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23371597906061126"/>
          <c:y val="0.21243526520716274"/>
          <c:w val="0.75509893391903427"/>
          <c:h val="0.76410119021848288"/>
        </c:manualLayout>
      </c:layout>
      <c:barChart>
        <c:barDir val="bar"/>
        <c:grouping val="stacked"/>
        <c:varyColors val="0"/>
        <c:ser>
          <c:idx val="0"/>
          <c:order val="0"/>
          <c:tx>
            <c:strRef>
              <c:f>Dati!$C$274</c:f>
              <c:strCache>
                <c:ptCount val="1"/>
                <c:pt idx="0">
                  <c:v>.</c:v>
                </c:pt>
              </c:strCache>
            </c:strRef>
          </c:tx>
          <c:spPr>
            <a:noFill/>
            <a:ln w="25400">
              <a:noFill/>
            </a:ln>
          </c:spPr>
          <c:invertIfNegative val="0"/>
          <c:dLbls>
            <c:delete val="1"/>
          </c:dLbls>
          <c:cat>
            <c:strRef>
              <c:f>Dati!$B$275:$B$280</c:f>
              <c:strCache>
                <c:ptCount val="6"/>
                <c:pt idx="0">
                  <c:v>05.2022, n=1010</c:v>
                </c:pt>
                <c:pt idx="1">
                  <c:v>07.2021, n=1008</c:v>
                </c:pt>
                <c:pt idx="2">
                  <c:v>08.2020, n=1009</c:v>
                </c:pt>
                <c:pt idx="3">
                  <c:v>05.2019, n=1017</c:v>
                </c:pt>
                <c:pt idx="4">
                  <c:v>09.2015, n=1005</c:v>
                </c:pt>
                <c:pt idx="5">
                  <c:v>06.2013, n=1004</c:v>
                </c:pt>
              </c:strCache>
            </c:strRef>
          </c:cat>
          <c:val>
            <c:numRef>
              <c:f>Dati!$C$275:$C$280</c:f>
              <c:numCache>
                <c:formatCode>0</c:formatCode>
                <c:ptCount val="6"/>
                <c:pt idx="0">
                  <c:v>23.773758338960683</c:v>
                </c:pt>
                <c:pt idx="1">
                  <c:v>21.324687278036507</c:v>
                </c:pt>
                <c:pt idx="2">
                  <c:v>25.851583805992689</c:v>
                </c:pt>
                <c:pt idx="3">
                  <c:v>27.195140264937994</c:v>
                </c:pt>
                <c:pt idx="4">
                  <c:v>23.389012918810817</c:v>
                </c:pt>
                <c:pt idx="5">
                  <c:v>6.9999999999999964</c:v>
                </c:pt>
              </c:numCache>
            </c:numRef>
          </c:val>
          <c:extLst xmlns:c16r2="http://schemas.microsoft.com/office/drawing/2015/06/chart">
            <c:ext xmlns:c16="http://schemas.microsoft.com/office/drawing/2014/chart" uri="{C3380CC4-5D6E-409C-BE32-E72D297353CC}">
              <c16:uniqueId val="{00000000-DD35-44F3-A0D2-E73135348AE2}"/>
            </c:ext>
          </c:extLst>
        </c:ser>
        <c:ser>
          <c:idx val="1"/>
          <c:order val="1"/>
          <c:tx>
            <c:strRef>
              <c:f>Dati!$D$274</c:f>
              <c:strCache>
                <c:ptCount val="1"/>
                <c:pt idx="0">
                  <c:v>Nemaz nav nosodāma</c:v>
                </c:pt>
              </c:strCache>
            </c:strRef>
          </c:tx>
          <c:spPr>
            <a:solidFill>
              <a:schemeClr val="accent3">
                <a:lumMod val="50000"/>
              </a:schemeClr>
            </a:solidFill>
            <a:ln w="25400">
              <a:noFill/>
            </a:ln>
          </c:spPr>
          <c:invertIfNegative val="0"/>
          <c:dLbls>
            <c:spPr>
              <a:noFill/>
              <a:ln>
                <a:noFill/>
              </a:ln>
              <a:effectLst/>
            </c:spPr>
            <c:txPr>
              <a:bodyPr wrap="square" lIns="38100" tIns="19050" rIns="38100" bIns="19050" anchor="ctr">
                <a:spAutoFit/>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Dati!$B$275:$B$280</c:f>
              <c:strCache>
                <c:ptCount val="6"/>
                <c:pt idx="0">
                  <c:v>05.2022, n=1010</c:v>
                </c:pt>
                <c:pt idx="1">
                  <c:v>07.2021, n=1008</c:v>
                </c:pt>
                <c:pt idx="2">
                  <c:v>08.2020, n=1009</c:v>
                </c:pt>
                <c:pt idx="3">
                  <c:v>05.2019, n=1017</c:v>
                </c:pt>
                <c:pt idx="4">
                  <c:v>09.2015, n=1005</c:v>
                </c:pt>
                <c:pt idx="5">
                  <c:v>06.2013, n=1004</c:v>
                </c:pt>
              </c:strCache>
            </c:strRef>
          </c:cat>
          <c:val>
            <c:numRef>
              <c:f>Dati!$D$275:$D$280</c:f>
              <c:numCache>
                <c:formatCode>0</c:formatCode>
                <c:ptCount val="6"/>
                <c:pt idx="0" formatCode="###0">
                  <c:v>9.8381021090197009</c:v>
                </c:pt>
                <c:pt idx="1">
                  <c:v>9.7238179028630878</c:v>
                </c:pt>
                <c:pt idx="2">
                  <c:v>9.6500073500075185</c:v>
                </c:pt>
                <c:pt idx="3">
                  <c:v>6.3596865116860091</c:v>
                </c:pt>
                <c:pt idx="4">
                  <c:v>14.668413891877924</c:v>
                </c:pt>
                <c:pt idx="5">
                  <c:v>21.4463865875754</c:v>
                </c:pt>
              </c:numCache>
            </c:numRef>
          </c:val>
          <c:extLst xmlns:c16r2="http://schemas.microsoft.com/office/drawing/2015/06/chart">
            <c:ext xmlns:c16="http://schemas.microsoft.com/office/drawing/2014/chart" uri="{C3380CC4-5D6E-409C-BE32-E72D297353CC}">
              <c16:uniqueId val="{00000001-DD35-44F3-A0D2-E73135348AE2}"/>
            </c:ext>
          </c:extLst>
        </c:ser>
        <c:ser>
          <c:idx val="2"/>
          <c:order val="2"/>
          <c:tx>
            <c:strRef>
              <c:f>Dati!$E$274</c:f>
              <c:strCache>
                <c:ptCount val="1"/>
                <c:pt idx="0">
                  <c:v>Drīzāk nav nosodāma</c:v>
                </c:pt>
              </c:strCache>
            </c:strRef>
          </c:tx>
          <c:spPr>
            <a:solidFill>
              <a:schemeClr val="accent3">
                <a:lumMod val="60000"/>
                <a:lumOff val="40000"/>
              </a:schemeClr>
            </a:solidFill>
            <a:ln w="25400">
              <a:noFill/>
            </a:ln>
          </c:spPr>
          <c:invertIfNegative val="0"/>
          <c:dLbls>
            <c:spPr>
              <a:noFill/>
              <a:ln>
                <a:noFill/>
              </a:ln>
              <a:effectLst/>
            </c:spPr>
            <c:txPr>
              <a:bodyPr wrap="square" lIns="38100" tIns="19050" rIns="38100" bIns="19050" anchor="ctr">
                <a:spAutoFit/>
              </a:bodyPr>
              <a:lstStyle/>
              <a:p>
                <a:pPr>
                  <a:defRPr sz="12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Dati!$B$275:$B$280</c:f>
              <c:strCache>
                <c:ptCount val="6"/>
                <c:pt idx="0">
                  <c:v>05.2022, n=1010</c:v>
                </c:pt>
                <c:pt idx="1">
                  <c:v>07.2021, n=1008</c:v>
                </c:pt>
                <c:pt idx="2">
                  <c:v>08.2020, n=1009</c:v>
                </c:pt>
                <c:pt idx="3">
                  <c:v>05.2019, n=1017</c:v>
                </c:pt>
                <c:pt idx="4">
                  <c:v>09.2015, n=1005</c:v>
                </c:pt>
                <c:pt idx="5">
                  <c:v>06.2013, n=1004</c:v>
                </c:pt>
              </c:strCache>
            </c:strRef>
          </c:cat>
          <c:val>
            <c:numRef>
              <c:f>Dati!$E$275:$E$280</c:f>
              <c:numCache>
                <c:formatCode>0</c:formatCode>
                <c:ptCount val="6"/>
                <c:pt idx="0" formatCode="###0">
                  <c:v>19.562721464775969</c:v>
                </c:pt>
                <c:pt idx="1">
                  <c:v>22.126076731856756</c:v>
                </c:pt>
                <c:pt idx="2">
                  <c:v>17.672990756756143</c:v>
                </c:pt>
                <c:pt idx="3">
                  <c:v>19.619755136132351</c:v>
                </c:pt>
                <c:pt idx="4">
                  <c:v>15.11715510206761</c:v>
                </c:pt>
                <c:pt idx="5">
                  <c:v>24.728195325180955</c:v>
                </c:pt>
              </c:numCache>
            </c:numRef>
          </c:val>
          <c:extLst xmlns:c16r2="http://schemas.microsoft.com/office/drawing/2015/06/chart">
            <c:ext xmlns:c16="http://schemas.microsoft.com/office/drawing/2014/chart" uri="{C3380CC4-5D6E-409C-BE32-E72D297353CC}">
              <c16:uniqueId val="{00000002-DD35-44F3-A0D2-E73135348AE2}"/>
            </c:ext>
          </c:extLst>
        </c:ser>
        <c:ser>
          <c:idx val="3"/>
          <c:order val="3"/>
          <c:tx>
            <c:strRef>
              <c:f>Dati!$F$274</c:f>
              <c:strCache>
                <c:ptCount val="1"/>
                <c:pt idx="0">
                  <c:v>Drīzāk nosodāma</c:v>
                </c:pt>
              </c:strCache>
            </c:strRef>
          </c:tx>
          <c:spPr>
            <a:solidFill>
              <a:srgbClr val="74D880"/>
            </a:solidFill>
          </c:spPr>
          <c:invertIfNegative val="0"/>
          <c:dLbls>
            <c:spPr>
              <a:noFill/>
              <a:ln>
                <a:noFill/>
              </a:ln>
              <a:effectLst/>
            </c:spPr>
            <c:txPr>
              <a:bodyPr wrap="square" lIns="38100" tIns="19050" rIns="38100" bIns="19050" anchor="ctr">
                <a:spAutoFit/>
              </a:bodyPr>
              <a:lstStyle/>
              <a:p>
                <a:pPr>
                  <a:defRPr sz="12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Dati!$B$275:$B$280</c:f>
              <c:strCache>
                <c:ptCount val="6"/>
                <c:pt idx="0">
                  <c:v>05.2022, n=1010</c:v>
                </c:pt>
                <c:pt idx="1">
                  <c:v>07.2021, n=1008</c:v>
                </c:pt>
                <c:pt idx="2">
                  <c:v>08.2020, n=1009</c:v>
                </c:pt>
                <c:pt idx="3">
                  <c:v>05.2019, n=1017</c:v>
                </c:pt>
                <c:pt idx="4">
                  <c:v>09.2015, n=1005</c:v>
                </c:pt>
                <c:pt idx="5">
                  <c:v>06.2013, n=1004</c:v>
                </c:pt>
              </c:strCache>
            </c:strRef>
          </c:cat>
          <c:val>
            <c:numRef>
              <c:f>Dati!$F$275:$F$280</c:f>
              <c:numCache>
                <c:formatCode>0</c:formatCode>
                <c:ptCount val="6"/>
                <c:pt idx="0" formatCode="###0">
                  <c:v>33.992243082038151</c:v>
                </c:pt>
                <c:pt idx="1">
                  <c:v>35.456819327603789</c:v>
                </c:pt>
                <c:pt idx="2">
                  <c:v>38.03199737671568</c:v>
                </c:pt>
                <c:pt idx="3">
                  <c:v>36.257353371353851</c:v>
                </c:pt>
                <c:pt idx="4">
                  <c:v>33.899189632939276</c:v>
                </c:pt>
                <c:pt idx="5">
                  <c:v>21.554098931700388</c:v>
                </c:pt>
              </c:numCache>
            </c:numRef>
          </c:val>
          <c:extLst xmlns:c16r2="http://schemas.microsoft.com/office/drawing/2015/06/chart">
            <c:ext xmlns:c16="http://schemas.microsoft.com/office/drawing/2014/chart" uri="{C3380CC4-5D6E-409C-BE32-E72D297353CC}">
              <c16:uniqueId val="{00000003-DD35-44F3-A0D2-E73135348AE2}"/>
            </c:ext>
          </c:extLst>
        </c:ser>
        <c:ser>
          <c:idx val="4"/>
          <c:order val="4"/>
          <c:tx>
            <c:strRef>
              <c:f>Dati!$G$274</c:f>
              <c:strCache>
                <c:ptCount val="1"/>
                <c:pt idx="0">
                  <c:v>Ļoti nosodāma</c:v>
                </c:pt>
              </c:strCache>
            </c:strRef>
          </c:tx>
          <c:spPr>
            <a:solidFill>
              <a:schemeClr val="accent5">
                <a:lumMod val="50000"/>
              </a:schemeClr>
            </a:solidFill>
          </c:spPr>
          <c:invertIfNegative val="0"/>
          <c:dLbls>
            <c:spPr>
              <a:noFill/>
              <a:ln>
                <a:noFill/>
              </a:ln>
              <a:effectLst/>
            </c:spPr>
            <c:txPr>
              <a:bodyPr wrap="square" lIns="38100" tIns="19050" rIns="38100" bIns="19050" anchor="ctr">
                <a:spAutoFit/>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Dati!$B$275:$B$280</c:f>
              <c:strCache>
                <c:ptCount val="6"/>
                <c:pt idx="0">
                  <c:v>05.2022, n=1010</c:v>
                </c:pt>
                <c:pt idx="1">
                  <c:v>07.2021, n=1008</c:v>
                </c:pt>
                <c:pt idx="2">
                  <c:v>08.2020, n=1009</c:v>
                </c:pt>
                <c:pt idx="3">
                  <c:v>05.2019, n=1017</c:v>
                </c:pt>
                <c:pt idx="4">
                  <c:v>09.2015, n=1005</c:v>
                </c:pt>
                <c:pt idx="5">
                  <c:v>06.2013, n=1004</c:v>
                </c:pt>
              </c:strCache>
            </c:strRef>
          </c:cat>
          <c:val>
            <c:numRef>
              <c:f>Dati!$G$275:$G$280</c:f>
              <c:numCache>
                <c:formatCode>0</c:formatCode>
                <c:ptCount val="6"/>
                <c:pt idx="0" formatCode="###0">
                  <c:v>25.787090609860353</c:v>
                </c:pt>
                <c:pt idx="1">
                  <c:v>21.733719640100585</c:v>
                </c:pt>
                <c:pt idx="2">
                  <c:v>21.50836125339789</c:v>
                </c:pt>
                <c:pt idx="3">
                  <c:v>25.468556555549515</c:v>
                </c:pt>
                <c:pt idx="4">
                  <c:v>20.929017231224876</c:v>
                </c:pt>
                <c:pt idx="5">
                  <c:v>19.593750158458171</c:v>
                </c:pt>
              </c:numCache>
            </c:numRef>
          </c:val>
          <c:extLst xmlns:c16r2="http://schemas.microsoft.com/office/drawing/2015/06/chart">
            <c:ext xmlns:c16="http://schemas.microsoft.com/office/drawing/2014/chart" uri="{C3380CC4-5D6E-409C-BE32-E72D297353CC}">
              <c16:uniqueId val="{00000004-DD35-44F3-A0D2-E73135348AE2}"/>
            </c:ext>
          </c:extLst>
        </c:ser>
        <c:ser>
          <c:idx val="5"/>
          <c:order val="5"/>
          <c:tx>
            <c:strRef>
              <c:f>Dati!$H$274</c:f>
              <c:strCache>
                <c:ptCount val="1"/>
                <c:pt idx="0">
                  <c:v>.</c:v>
                </c:pt>
              </c:strCache>
            </c:strRef>
          </c:tx>
          <c:spPr>
            <a:noFill/>
          </c:spPr>
          <c:invertIfNegative val="0"/>
          <c:dLbls>
            <c:delete val="1"/>
          </c:dLbls>
          <c:cat>
            <c:strRef>
              <c:f>Dati!$B$275:$B$280</c:f>
              <c:strCache>
                <c:ptCount val="6"/>
                <c:pt idx="0">
                  <c:v>05.2022, n=1010</c:v>
                </c:pt>
                <c:pt idx="1">
                  <c:v>07.2021, n=1008</c:v>
                </c:pt>
                <c:pt idx="2">
                  <c:v>08.2020, n=1009</c:v>
                </c:pt>
                <c:pt idx="3">
                  <c:v>05.2019, n=1017</c:v>
                </c:pt>
                <c:pt idx="4">
                  <c:v>09.2015, n=1005</c:v>
                </c:pt>
                <c:pt idx="5">
                  <c:v>06.2013, n=1004</c:v>
                </c:pt>
              </c:strCache>
            </c:strRef>
          </c:cat>
          <c:val>
            <c:numRef>
              <c:f>Dati!$H$275:$H$280</c:f>
              <c:numCache>
                <c:formatCode>0</c:formatCode>
                <c:ptCount val="6"/>
                <c:pt idx="0" formatCode="###0">
                  <c:v>8.9465762350048621</c:v>
                </c:pt>
                <c:pt idx="1">
                  <c:v>11.535370959198993</c:v>
                </c:pt>
                <c:pt idx="2">
                  <c:v>9.1855512967897965</c:v>
                </c:pt>
                <c:pt idx="3">
                  <c:v>7.0000000000000071</c:v>
                </c:pt>
                <c:pt idx="4">
                  <c:v>13.897703062739218</c:v>
                </c:pt>
                <c:pt idx="5">
                  <c:v>27.578060836744811</c:v>
                </c:pt>
              </c:numCache>
            </c:numRef>
          </c:val>
          <c:extLst xmlns:c16r2="http://schemas.microsoft.com/office/drawing/2015/06/chart">
            <c:ext xmlns:c16="http://schemas.microsoft.com/office/drawing/2014/chart" uri="{C3380CC4-5D6E-409C-BE32-E72D297353CC}">
              <c16:uniqueId val="{00000005-DD35-44F3-A0D2-E73135348AE2}"/>
            </c:ext>
          </c:extLst>
        </c:ser>
        <c:ser>
          <c:idx val="6"/>
          <c:order val="6"/>
          <c:tx>
            <c:strRef>
              <c:f>Dati!$I$274</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sz="12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Dati!$B$275:$B$280</c:f>
              <c:strCache>
                <c:ptCount val="6"/>
                <c:pt idx="0">
                  <c:v>05.2022, n=1010</c:v>
                </c:pt>
                <c:pt idx="1">
                  <c:v>07.2021, n=1008</c:v>
                </c:pt>
                <c:pt idx="2">
                  <c:v>08.2020, n=1009</c:v>
                </c:pt>
                <c:pt idx="3">
                  <c:v>05.2019, n=1017</c:v>
                </c:pt>
                <c:pt idx="4">
                  <c:v>09.2015, n=1005</c:v>
                </c:pt>
                <c:pt idx="5">
                  <c:v>06.2013, n=1004</c:v>
                </c:pt>
              </c:strCache>
            </c:strRef>
          </c:cat>
          <c:val>
            <c:numRef>
              <c:f>Dati!$I$275:$I$280</c:f>
              <c:numCache>
                <c:formatCode>0</c:formatCode>
                <c:ptCount val="6"/>
                <c:pt idx="0" formatCode="###0">
                  <c:v>10.819842734305904</c:v>
                </c:pt>
                <c:pt idx="1">
                  <c:v>10.959566397576149</c:v>
                </c:pt>
                <c:pt idx="2">
                  <c:v>13.136643263122588</c:v>
                </c:pt>
                <c:pt idx="3">
                  <c:v>12.294648425278092</c:v>
                </c:pt>
                <c:pt idx="4">
                  <c:v>15.386224141890565</c:v>
                </c:pt>
                <c:pt idx="5">
                  <c:v>12.67756899708465</c:v>
                </c:pt>
              </c:numCache>
            </c:numRef>
          </c:val>
          <c:extLst xmlns:c16r2="http://schemas.microsoft.com/office/drawing/2015/06/chart">
            <c:ext xmlns:c16="http://schemas.microsoft.com/office/drawing/2014/chart" uri="{C3380CC4-5D6E-409C-BE32-E72D297353CC}">
              <c16:uniqueId val="{00000006-DD35-44F3-A0D2-E73135348AE2}"/>
            </c:ext>
          </c:extLst>
        </c:ser>
        <c:dLbls>
          <c:dLblPos val="ctr"/>
          <c:showLegendKey val="0"/>
          <c:showVal val="1"/>
          <c:showCatName val="0"/>
          <c:showSerName val="0"/>
          <c:showPercent val="0"/>
          <c:showBubbleSize val="0"/>
        </c:dLbls>
        <c:gapWidth val="15"/>
        <c:overlap val="100"/>
        <c:axId val="408599208"/>
        <c:axId val="408600384"/>
      </c:barChart>
      <c:catAx>
        <c:axId val="408599208"/>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1100"/>
            </a:pPr>
            <a:endParaRPr lang="en-US"/>
          </a:p>
        </c:txPr>
        <c:crossAx val="408600384"/>
        <c:crossesAt val="53.2"/>
        <c:auto val="1"/>
        <c:lblAlgn val="ctr"/>
        <c:lblOffset val="100"/>
        <c:tickLblSkip val="1"/>
        <c:tickMarkSkip val="1"/>
        <c:noMultiLvlLbl val="0"/>
      </c:catAx>
      <c:valAx>
        <c:axId val="408600384"/>
        <c:scaling>
          <c:orientation val="minMax"/>
          <c:max val="140"/>
          <c:min val="0"/>
        </c:scaling>
        <c:delete val="1"/>
        <c:axPos val="t"/>
        <c:numFmt formatCode="0" sourceLinked="1"/>
        <c:majorTickMark val="out"/>
        <c:minorTickMark val="none"/>
        <c:tickLblPos val="nextTo"/>
        <c:crossAx val="408599208"/>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0.68807</cdr:x>
      <cdr:y>0</cdr:y>
    </cdr:from>
    <cdr:to>
      <cdr:x>0.75229</cdr:x>
      <cdr:y>0.09563</cdr:y>
    </cdr:to>
    <cdr:sp macro="" textlink="">
      <cdr:nvSpPr>
        <cdr:cNvPr id="12" name="Text Box 1037"/>
        <cdr:cNvSpPr txBox="1">
          <a:spLocks xmlns:a="http://schemas.openxmlformats.org/drawingml/2006/main" noChangeArrowheads="1"/>
        </cdr:cNvSpPr>
      </cdr:nvSpPr>
      <cdr:spPr bwMode="auto">
        <a:xfrm xmlns:a="http://schemas.openxmlformats.org/drawingml/2006/main">
          <a:off x="5400599" y="0"/>
          <a:ext cx="504056" cy="532997"/>
        </a:xfrm>
        <a:prstGeom xmlns:a="http://schemas.openxmlformats.org/drawingml/2006/main" prst="rect">
          <a:avLst/>
        </a:prstGeom>
        <a:solidFill xmlns:a="http://schemas.openxmlformats.org/drawingml/2006/main">
          <a:srgbClr val="D1F2D5"/>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800" b="1" i="0" baseline="0" noProof="1">
              <a:solidFill>
                <a:sysClr val="windowText" lastClr="000000"/>
              </a:solidFill>
              <a:effectLst/>
              <a:latin typeface="Arial" panose="020B0604020202020204" pitchFamily="34" charset="0"/>
              <a:ea typeface="+mn-ea"/>
              <a:cs typeface="Arial" panose="020B0604020202020204" pitchFamily="34" charset="0"/>
            </a:rPr>
            <a:t>Ir pirkuši alkoholu</a:t>
          </a:r>
        </a:p>
      </cdr:txBody>
    </cdr:sp>
  </cdr:relSizeAnchor>
  <cdr:relSizeAnchor xmlns:cdr="http://schemas.openxmlformats.org/drawingml/2006/chartDrawing">
    <cdr:from>
      <cdr:x>0.46811</cdr:x>
      <cdr:y>0</cdr:y>
    </cdr:from>
    <cdr:to>
      <cdr:x>0.54128</cdr:x>
      <cdr:y>0.09563</cdr:y>
    </cdr:to>
    <cdr:sp macro="" textlink="">
      <cdr:nvSpPr>
        <cdr:cNvPr id="14" name="Text Box 1037"/>
        <cdr:cNvSpPr txBox="1">
          <a:spLocks xmlns:a="http://schemas.openxmlformats.org/drawingml/2006/main" noChangeArrowheads="1"/>
        </cdr:cNvSpPr>
      </cdr:nvSpPr>
      <cdr:spPr bwMode="auto">
        <a:xfrm xmlns:a="http://schemas.openxmlformats.org/drawingml/2006/main">
          <a:off x="3674136" y="0"/>
          <a:ext cx="574336" cy="532998"/>
        </a:xfrm>
        <a:prstGeom xmlns:a="http://schemas.openxmlformats.org/drawingml/2006/main" prst="rect">
          <a:avLst/>
        </a:prstGeom>
        <a:solidFill xmlns:a="http://schemas.openxmlformats.org/drawingml/2006/main">
          <a:schemeClr val="accent3">
            <a:lumMod val="60000"/>
            <a:lumOff val="4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800" b="1" baseline="0" noProof="1">
              <a:solidFill>
                <a:sysClr val="windowText" lastClr="000000"/>
              </a:solidFill>
              <a:effectLst/>
              <a:latin typeface="Arial" panose="020B0604020202020204" pitchFamily="34" charset="0"/>
              <a:cs typeface="Arial" panose="020B0604020202020204" pitchFamily="34" charset="0"/>
            </a:rPr>
            <a:t>Draugi vai paziņas ir pirkuši degvielu </a:t>
          </a:r>
          <a:endParaRPr lang="lv-LV" sz="800" b="1" noProof="1">
            <a:solidFill>
              <a:sysClr val="windowText" lastClr="000000"/>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0.3211</cdr:x>
      <cdr:y>0</cdr:y>
    </cdr:from>
    <cdr:to>
      <cdr:x>0.46959</cdr:x>
      <cdr:y>0.09563</cdr:y>
    </cdr:to>
    <cdr:sp macro="" textlink="">
      <cdr:nvSpPr>
        <cdr:cNvPr id="15" name="Text Box 1037"/>
        <cdr:cNvSpPr txBox="1">
          <a:spLocks xmlns:a="http://schemas.openxmlformats.org/drawingml/2006/main" noChangeArrowheads="1"/>
        </cdr:cNvSpPr>
      </cdr:nvSpPr>
      <cdr:spPr bwMode="auto">
        <a:xfrm xmlns:a="http://schemas.openxmlformats.org/drawingml/2006/main">
          <a:off x="2520279" y="0"/>
          <a:ext cx="1165472" cy="532998"/>
        </a:xfrm>
        <a:prstGeom xmlns:a="http://schemas.openxmlformats.org/drawingml/2006/main" prst="rect">
          <a:avLst/>
        </a:prstGeom>
        <a:solidFill xmlns:a="http://schemas.openxmlformats.org/drawingml/2006/main">
          <a:srgbClr val="C00000"/>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800" b="1" i="0" baseline="0" noProof="1">
              <a:solidFill>
                <a:schemeClr val="bg1"/>
              </a:solidFill>
              <a:effectLst/>
              <a:latin typeface="Arial" panose="020B0604020202020204" pitchFamily="34" charset="0"/>
              <a:ea typeface="+mn-ea"/>
              <a:cs typeface="Arial" panose="020B0604020202020204" pitchFamily="34" charset="0"/>
            </a:rPr>
            <a:t>Draugi vai paziņas ir pirkuši cigaretes vai citus tabakas un nikotīna izstrādājumus </a:t>
          </a:r>
        </a:p>
      </cdr:txBody>
    </cdr:sp>
  </cdr:relSizeAnchor>
  <cdr:relSizeAnchor xmlns:cdr="http://schemas.openxmlformats.org/drawingml/2006/chartDrawing">
    <cdr:from>
      <cdr:x>0.21429</cdr:x>
      <cdr:y>0</cdr:y>
    </cdr:from>
    <cdr:to>
      <cdr:x>0.3211</cdr:x>
      <cdr:y>0.09563</cdr:y>
    </cdr:to>
    <cdr:sp macro="" textlink="">
      <cdr:nvSpPr>
        <cdr:cNvPr id="16" name="Text Box 1037"/>
        <cdr:cNvSpPr txBox="1">
          <a:spLocks xmlns:a="http://schemas.openxmlformats.org/drawingml/2006/main" noChangeArrowheads="1"/>
        </cdr:cNvSpPr>
      </cdr:nvSpPr>
      <cdr:spPr bwMode="auto">
        <a:xfrm xmlns:a="http://schemas.openxmlformats.org/drawingml/2006/main">
          <a:off x="1944216" y="0"/>
          <a:ext cx="969127" cy="532998"/>
        </a:xfrm>
        <a:prstGeom xmlns:a="http://schemas.openxmlformats.org/drawingml/2006/main" prst="rect">
          <a:avLst/>
        </a:prstGeom>
        <a:solidFill xmlns:a="http://schemas.openxmlformats.org/drawingml/2006/main">
          <a:schemeClr val="accent3">
            <a:lumMod val="5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800" b="1" i="0" baseline="0" noProof="1">
              <a:solidFill>
                <a:schemeClr val="bg1"/>
              </a:solidFill>
              <a:effectLst/>
              <a:latin typeface="Arial" panose="020B0604020202020204" pitchFamily="34" charset="0"/>
              <a:ea typeface="+mn-ea"/>
              <a:cs typeface="Arial" panose="020B0604020202020204" pitchFamily="34" charset="0"/>
            </a:rPr>
            <a:t>Ir pirkuši cigaretes vai citus tabakas un nikotīna izstrādājumus </a:t>
          </a:r>
          <a:endParaRPr lang="lv-LV" sz="800" noProof="1">
            <a:solidFill>
              <a:schemeClr val="bg1"/>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0.62385</cdr:x>
      <cdr:y>0</cdr:y>
    </cdr:from>
    <cdr:to>
      <cdr:x>0.68807</cdr:x>
      <cdr:y>0.09563</cdr:y>
    </cdr:to>
    <cdr:sp macro="" textlink="">
      <cdr:nvSpPr>
        <cdr:cNvPr id="17" name="Text Box 1037"/>
        <cdr:cNvSpPr txBox="1">
          <a:spLocks xmlns:a="http://schemas.openxmlformats.org/drawingml/2006/main" noChangeArrowheads="1"/>
        </cdr:cNvSpPr>
      </cdr:nvSpPr>
      <cdr:spPr bwMode="auto">
        <a:xfrm xmlns:a="http://schemas.openxmlformats.org/drawingml/2006/main">
          <a:off x="4896543" y="0"/>
          <a:ext cx="504056" cy="532997"/>
        </a:xfrm>
        <a:prstGeom xmlns:a="http://schemas.openxmlformats.org/drawingml/2006/main" prst="rect">
          <a:avLst/>
        </a:prstGeom>
        <a:solidFill xmlns:a="http://schemas.openxmlformats.org/drawingml/2006/main">
          <a:srgbClr val="9CDE99"/>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800" b="1" i="0" baseline="0" noProof="1">
              <a:solidFill>
                <a:schemeClr val="tx1"/>
              </a:solidFill>
              <a:effectLst/>
              <a:latin typeface="Arial" panose="020B0604020202020204" pitchFamily="34" charset="0"/>
              <a:cs typeface="Arial" panose="020B0604020202020204" pitchFamily="34" charset="0"/>
            </a:rPr>
            <a:t>Ir pirkuši degvielu </a:t>
          </a:r>
          <a:endParaRPr lang="lv-LV" sz="800" noProof="1">
            <a:solidFill>
              <a:schemeClr val="tx1"/>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0.54128</cdr:x>
      <cdr:y>0</cdr:y>
    </cdr:from>
    <cdr:to>
      <cdr:x>0.62385</cdr:x>
      <cdr:y>0.09563</cdr:y>
    </cdr:to>
    <cdr:sp macro="" textlink="">
      <cdr:nvSpPr>
        <cdr:cNvPr id="7" name="Text Box 1037"/>
        <cdr:cNvSpPr txBox="1">
          <a:spLocks xmlns:a="http://schemas.openxmlformats.org/drawingml/2006/main" noChangeArrowheads="1"/>
        </cdr:cNvSpPr>
      </cdr:nvSpPr>
      <cdr:spPr bwMode="auto">
        <a:xfrm xmlns:a="http://schemas.openxmlformats.org/drawingml/2006/main">
          <a:off x="4248472" y="0"/>
          <a:ext cx="648072" cy="532997"/>
        </a:xfrm>
        <a:prstGeom xmlns:a="http://schemas.openxmlformats.org/drawingml/2006/main" prst="rect">
          <a:avLst/>
        </a:prstGeom>
        <a:solidFill xmlns:a="http://schemas.openxmlformats.org/drawingml/2006/main">
          <a:schemeClr val="accent4">
            <a:lumMod val="5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800" b="1" i="0" baseline="0" noProof="1">
              <a:solidFill>
                <a:schemeClr val="bg1"/>
              </a:solidFill>
              <a:effectLst/>
              <a:latin typeface="Arial" panose="020B0604020202020204" pitchFamily="34" charset="0"/>
              <a:ea typeface="+mn-ea"/>
              <a:cs typeface="Arial" panose="020B0604020202020204" pitchFamily="34" charset="0"/>
            </a:rPr>
            <a:t>Draugi vai paziņas ir pirkuši alkoholu</a:t>
          </a:r>
        </a:p>
      </cdr:txBody>
    </cdr:sp>
  </cdr:relSizeAnchor>
  <cdr:relSizeAnchor xmlns:cdr="http://schemas.openxmlformats.org/drawingml/2006/chartDrawing">
    <cdr:from>
      <cdr:x>0.75229</cdr:x>
      <cdr:y>0</cdr:y>
    </cdr:from>
    <cdr:to>
      <cdr:x>0.96825</cdr:x>
      <cdr:y>0.09563</cdr:y>
    </cdr:to>
    <cdr:sp macro="" textlink="">
      <cdr:nvSpPr>
        <cdr:cNvPr id="8" name="Text Box 1037"/>
        <cdr:cNvSpPr txBox="1">
          <a:spLocks xmlns:a="http://schemas.openxmlformats.org/drawingml/2006/main" noChangeArrowheads="1"/>
        </cdr:cNvSpPr>
      </cdr:nvSpPr>
      <cdr:spPr bwMode="auto">
        <a:xfrm xmlns:a="http://schemas.openxmlformats.org/drawingml/2006/main">
          <a:off x="6825532" y="0"/>
          <a:ext cx="1959444" cy="532998"/>
        </a:xfrm>
        <a:prstGeom xmlns:a="http://schemas.openxmlformats.org/drawingml/2006/main" prst="rect">
          <a:avLst/>
        </a:prstGeom>
        <a:solidFill xmlns:a="http://schemas.openxmlformats.org/drawingml/2006/main">
          <a:srgbClr val="1F497D"/>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800" b="1" i="0" baseline="0" noProof="1">
              <a:solidFill>
                <a:schemeClr val="bg1"/>
              </a:solidFill>
              <a:effectLst/>
              <a:latin typeface="Arial" panose="020B0604020202020204" pitchFamily="34" charset="0"/>
              <a:ea typeface="+mn-ea"/>
              <a:cs typeface="Arial" panose="020B0604020202020204" pitchFamily="34" charset="0"/>
            </a:rPr>
            <a:t>Nav pirkuši, un arī starp draugiem un paziņām nezina tādus, kas to būtu darījuši </a:t>
          </a:r>
        </a:p>
      </cdr:txBody>
    </cdr:sp>
  </cdr:relSizeAnchor>
</c:userShapes>
</file>

<file path=ppt/drawings/drawing10.xml><?xml version="1.0" encoding="utf-8"?>
<c:userShapes xmlns:c="http://schemas.openxmlformats.org/drawingml/2006/chart">
  <cdr:relSizeAnchor xmlns:cdr="http://schemas.openxmlformats.org/drawingml/2006/chartDrawing">
    <cdr:from>
      <cdr:x>0.54887</cdr:x>
      <cdr:y>2.52497E-7</cdr:y>
    </cdr:from>
    <cdr:to>
      <cdr:x>0.77444</cdr:x>
      <cdr:y>0.16364</cdr:y>
    </cdr:to>
    <cdr:sp macro="" textlink="">
      <cdr:nvSpPr>
        <cdr:cNvPr id="2" name="Text Box 1037">
          <a:extLst xmlns:a="http://schemas.openxmlformats.org/drawingml/2006/main">
            <a:ext uri="{FF2B5EF4-FFF2-40B4-BE49-F238E27FC236}">
              <a16:creationId xmlns="" xmlns:a16="http://schemas.microsoft.com/office/drawing/2014/main" id="{AA651DE5-831C-4D3D-954D-841EF8ABF89F}"/>
            </a:ext>
          </a:extLst>
        </cdr:cNvPr>
        <cdr:cNvSpPr txBox="1">
          <a:spLocks xmlns:a="http://schemas.openxmlformats.org/drawingml/2006/main" noChangeArrowheads="1"/>
        </cdr:cNvSpPr>
      </cdr:nvSpPr>
      <cdr:spPr bwMode="auto">
        <a:xfrm xmlns:a="http://schemas.openxmlformats.org/drawingml/2006/main">
          <a:off x="5256585" y="1"/>
          <a:ext cx="2160239" cy="648072"/>
        </a:xfrm>
        <a:prstGeom xmlns:a="http://schemas.openxmlformats.org/drawingml/2006/main" prst="rect">
          <a:avLst/>
        </a:prstGeom>
        <a:solidFill xmlns:a="http://schemas.openxmlformats.org/drawingml/2006/main">
          <a:schemeClr val="accent3">
            <a:lumMod val="60000"/>
            <a:lumOff val="4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noProof="1">
              <a:solidFill>
                <a:sysClr val="windowText" lastClr="000000"/>
              </a:solidFill>
              <a:effectLst/>
              <a:latin typeface="Arial" panose="020B0604020202020204" pitchFamily="34" charset="0"/>
              <a:cs typeface="Arial" panose="020B0604020202020204" pitchFamily="34" charset="0"/>
            </a:rPr>
            <a:t>Drīzāk nē</a:t>
          </a:r>
        </a:p>
      </cdr:txBody>
    </cdr:sp>
  </cdr:relSizeAnchor>
  <cdr:relSizeAnchor xmlns:cdr="http://schemas.openxmlformats.org/drawingml/2006/chartDrawing">
    <cdr:from>
      <cdr:x>0.27195</cdr:x>
      <cdr:y>2.52497E-7</cdr:y>
    </cdr:from>
    <cdr:to>
      <cdr:x>0.54887</cdr:x>
      <cdr:y>0.16364</cdr:y>
    </cdr:to>
    <cdr:sp macro="" textlink="">
      <cdr:nvSpPr>
        <cdr:cNvPr id="3" name="Text Box 1037">
          <a:extLst xmlns:a="http://schemas.openxmlformats.org/drawingml/2006/main">
            <a:ext uri="{FF2B5EF4-FFF2-40B4-BE49-F238E27FC236}">
              <a16:creationId xmlns="" xmlns:a16="http://schemas.microsoft.com/office/drawing/2014/main" id="{1BF9E7F0-E1F3-4618-A222-EEBD29B54E81}"/>
            </a:ext>
          </a:extLst>
        </cdr:cNvPr>
        <cdr:cNvSpPr txBox="1">
          <a:spLocks xmlns:a="http://schemas.openxmlformats.org/drawingml/2006/main" noChangeArrowheads="1"/>
        </cdr:cNvSpPr>
      </cdr:nvSpPr>
      <cdr:spPr bwMode="auto">
        <a:xfrm xmlns:a="http://schemas.openxmlformats.org/drawingml/2006/main">
          <a:off x="2604483" y="1"/>
          <a:ext cx="2652101" cy="648072"/>
        </a:xfrm>
        <a:prstGeom xmlns:a="http://schemas.openxmlformats.org/drawingml/2006/main" prst="rect">
          <a:avLst/>
        </a:prstGeom>
        <a:solidFill xmlns:a="http://schemas.openxmlformats.org/drawingml/2006/main">
          <a:schemeClr val="accent3">
            <a:lumMod val="5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noProof="1">
              <a:solidFill>
                <a:schemeClr val="bg1"/>
              </a:solidFill>
              <a:effectLst/>
              <a:latin typeface="Arial" panose="020B0604020202020204" pitchFamily="34" charset="0"/>
              <a:cs typeface="Arial" panose="020B0604020202020204" pitchFamily="34" charset="0"/>
            </a:rPr>
            <a:t>Nē</a:t>
          </a:r>
        </a:p>
      </cdr:txBody>
    </cdr:sp>
  </cdr:relSizeAnchor>
  <cdr:relSizeAnchor xmlns:cdr="http://schemas.openxmlformats.org/drawingml/2006/chartDrawing">
    <cdr:from>
      <cdr:x>0.77444</cdr:x>
      <cdr:y>2.52497E-7</cdr:y>
    </cdr:from>
    <cdr:to>
      <cdr:x>0.85615</cdr:x>
      <cdr:y>0.16364</cdr:y>
    </cdr:to>
    <cdr:sp macro="" textlink="">
      <cdr:nvSpPr>
        <cdr:cNvPr id="4" name="Text Box 1037">
          <a:extLst xmlns:a="http://schemas.openxmlformats.org/drawingml/2006/main">
            <a:ext uri="{FF2B5EF4-FFF2-40B4-BE49-F238E27FC236}">
              <a16:creationId xmlns="" xmlns:a16="http://schemas.microsoft.com/office/drawing/2014/main" id="{26B76A6F-73ED-4FEE-84E1-DDA0E4313AB0}"/>
            </a:ext>
          </a:extLst>
        </cdr:cNvPr>
        <cdr:cNvSpPr txBox="1">
          <a:spLocks xmlns:a="http://schemas.openxmlformats.org/drawingml/2006/main" noChangeArrowheads="1"/>
        </cdr:cNvSpPr>
      </cdr:nvSpPr>
      <cdr:spPr bwMode="auto">
        <a:xfrm xmlns:a="http://schemas.openxmlformats.org/drawingml/2006/main">
          <a:off x="7416824" y="1"/>
          <a:ext cx="782581" cy="648072"/>
        </a:xfrm>
        <a:prstGeom xmlns:a="http://schemas.openxmlformats.org/drawingml/2006/main" prst="rect">
          <a:avLst/>
        </a:prstGeom>
        <a:solidFill xmlns:a="http://schemas.openxmlformats.org/drawingml/2006/main">
          <a:srgbClr val="74D880"/>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noProof="1">
              <a:solidFill>
                <a:sysClr val="windowText" lastClr="000000"/>
              </a:solidFill>
              <a:effectLst/>
              <a:latin typeface="Arial" panose="020B0604020202020204" pitchFamily="34" charset="0"/>
              <a:cs typeface="Arial" panose="020B0604020202020204" pitchFamily="34" charset="0"/>
            </a:rPr>
            <a:t>Drīzāk jā</a:t>
          </a:r>
        </a:p>
      </cdr:txBody>
    </cdr:sp>
  </cdr:relSizeAnchor>
  <cdr:relSizeAnchor xmlns:cdr="http://schemas.openxmlformats.org/drawingml/2006/chartDrawing">
    <cdr:from>
      <cdr:x>0.85615</cdr:x>
      <cdr:y>2.52497E-7</cdr:y>
    </cdr:from>
    <cdr:to>
      <cdr:x>0.90651</cdr:x>
      <cdr:y>0.16364</cdr:y>
    </cdr:to>
    <cdr:sp macro="" textlink="">
      <cdr:nvSpPr>
        <cdr:cNvPr id="5" name="Text Box 1037">
          <a:extLst xmlns:a="http://schemas.openxmlformats.org/drawingml/2006/main">
            <a:ext uri="{FF2B5EF4-FFF2-40B4-BE49-F238E27FC236}">
              <a16:creationId xmlns="" xmlns:a16="http://schemas.microsoft.com/office/drawing/2014/main" id="{6FDD9CB9-06B8-495F-BB5A-CFF110CF5F93}"/>
            </a:ext>
          </a:extLst>
        </cdr:cNvPr>
        <cdr:cNvSpPr txBox="1">
          <a:spLocks xmlns:a="http://schemas.openxmlformats.org/drawingml/2006/main" noChangeArrowheads="1"/>
        </cdr:cNvSpPr>
      </cdr:nvSpPr>
      <cdr:spPr bwMode="auto">
        <a:xfrm xmlns:a="http://schemas.openxmlformats.org/drawingml/2006/main">
          <a:off x="6120715" y="1"/>
          <a:ext cx="360029" cy="648072"/>
        </a:xfrm>
        <a:prstGeom xmlns:a="http://schemas.openxmlformats.org/drawingml/2006/main" prst="rect">
          <a:avLst/>
        </a:prstGeom>
        <a:solidFill xmlns:a="http://schemas.openxmlformats.org/drawingml/2006/main">
          <a:schemeClr val="accent4">
            <a:lumMod val="5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noProof="1">
              <a:solidFill>
                <a:schemeClr val="bg1"/>
              </a:solidFill>
              <a:effectLst/>
              <a:latin typeface="Arial" panose="020B0604020202020204" pitchFamily="34" charset="0"/>
              <a:ea typeface="+mn-ea"/>
              <a:cs typeface="Arial" panose="020B0604020202020204" pitchFamily="34" charset="0"/>
            </a:rPr>
            <a:t>Jā</a:t>
          </a:r>
        </a:p>
      </cdr:txBody>
    </cdr:sp>
  </cdr:relSizeAnchor>
  <cdr:relSizeAnchor xmlns:cdr="http://schemas.openxmlformats.org/drawingml/2006/chartDrawing">
    <cdr:from>
      <cdr:x>0.90651</cdr:x>
      <cdr:y>2.52497E-7</cdr:y>
    </cdr:from>
    <cdr:to>
      <cdr:x>0.99248</cdr:x>
      <cdr:y>0.16364</cdr:y>
    </cdr:to>
    <cdr:sp macro="" textlink="">
      <cdr:nvSpPr>
        <cdr:cNvPr id="6" name="Text Box 1037">
          <a:extLst xmlns:a="http://schemas.openxmlformats.org/drawingml/2006/main">
            <a:ext uri="{FF2B5EF4-FFF2-40B4-BE49-F238E27FC236}">
              <a16:creationId xmlns="" xmlns:a16="http://schemas.microsoft.com/office/drawing/2014/main" id="{73298F04-08FD-4FF8-9B9E-97233BBD496D}"/>
            </a:ext>
          </a:extLst>
        </cdr:cNvPr>
        <cdr:cNvSpPr txBox="1">
          <a:spLocks xmlns:a="http://schemas.openxmlformats.org/drawingml/2006/main" noChangeArrowheads="1"/>
        </cdr:cNvSpPr>
      </cdr:nvSpPr>
      <cdr:spPr bwMode="auto">
        <a:xfrm xmlns:a="http://schemas.openxmlformats.org/drawingml/2006/main">
          <a:off x="8681704" y="1"/>
          <a:ext cx="823352" cy="648072"/>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noProof="1">
              <a:solidFill>
                <a:sysClr val="windowText" lastClr="000000"/>
              </a:solidFill>
              <a:effectLst/>
              <a:latin typeface="Arial" panose="020B0604020202020204" pitchFamily="34" charset="0"/>
              <a:cs typeface="Arial" panose="020B0604020202020204" pitchFamily="34" charset="0"/>
            </a:rPr>
            <a:t>Grūti pateikt</a:t>
          </a:r>
        </a:p>
      </cdr:txBody>
    </cdr:sp>
  </cdr:relSizeAnchor>
</c:userShapes>
</file>

<file path=ppt/drawings/drawing11.xml><?xml version="1.0" encoding="utf-8"?>
<c:userShapes xmlns:c="http://schemas.openxmlformats.org/drawingml/2006/chart">
  <cdr:relSizeAnchor xmlns:cdr="http://schemas.openxmlformats.org/drawingml/2006/chartDrawing">
    <cdr:from>
      <cdr:x>0.28477</cdr:x>
      <cdr:y>0</cdr:y>
    </cdr:from>
    <cdr:to>
      <cdr:x>0.39325</cdr:x>
      <cdr:y>0.13397</cdr:y>
    </cdr:to>
    <cdr:sp macro="" textlink="">
      <cdr:nvSpPr>
        <cdr:cNvPr id="2" name="Text Box 1037">
          <a:extLst xmlns:a="http://schemas.openxmlformats.org/drawingml/2006/main">
            <a:ext uri="{FF2B5EF4-FFF2-40B4-BE49-F238E27FC236}">
              <a16:creationId xmlns="" xmlns:a16="http://schemas.microsoft.com/office/drawing/2014/main" id="{39AAC649-B26B-4220-B8B5-139C2BD3C072}"/>
            </a:ext>
          </a:extLst>
        </cdr:cNvPr>
        <cdr:cNvSpPr txBox="1">
          <a:spLocks xmlns:a="http://schemas.openxmlformats.org/drawingml/2006/main" noChangeArrowheads="1"/>
        </cdr:cNvSpPr>
      </cdr:nvSpPr>
      <cdr:spPr bwMode="auto">
        <a:xfrm xmlns:a="http://schemas.openxmlformats.org/drawingml/2006/main">
          <a:off x="2605010" y="0"/>
          <a:ext cx="992350" cy="569168"/>
        </a:xfrm>
        <a:prstGeom xmlns:a="http://schemas.openxmlformats.org/drawingml/2006/main" prst="rect">
          <a:avLst/>
        </a:prstGeom>
        <a:solidFill xmlns:a="http://schemas.openxmlformats.org/drawingml/2006/main">
          <a:srgbClr val="74D880"/>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dirty="0">
              <a:solidFill>
                <a:sysClr val="windowText" lastClr="000000"/>
              </a:solidFill>
              <a:effectLst/>
              <a:latin typeface="Arial" panose="020B0604020202020204" pitchFamily="34" charset="0"/>
              <a:cs typeface="Arial" panose="020B0604020202020204" pitchFamily="34" charset="0"/>
            </a:rPr>
            <a:t>Drīzāk samazinājies</a:t>
          </a:r>
          <a:endParaRPr lang="lv-LV" sz="1000" dirty="0">
            <a:solidFill>
              <a:sysClr val="windowText" lastClr="000000"/>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0.48286</cdr:x>
      <cdr:y>0</cdr:y>
    </cdr:from>
    <cdr:to>
      <cdr:x>0.80444</cdr:x>
      <cdr:y>0.13397</cdr:y>
    </cdr:to>
    <cdr:sp macro="" textlink="">
      <cdr:nvSpPr>
        <cdr:cNvPr id="3" name="Text Box 1037">
          <a:extLst xmlns:a="http://schemas.openxmlformats.org/drawingml/2006/main">
            <a:ext uri="{FF2B5EF4-FFF2-40B4-BE49-F238E27FC236}">
              <a16:creationId xmlns="" xmlns:a16="http://schemas.microsoft.com/office/drawing/2014/main" id="{2E1D9236-1A17-4992-9A43-E773A2B5C391}"/>
            </a:ext>
          </a:extLst>
        </cdr:cNvPr>
        <cdr:cNvSpPr txBox="1">
          <a:spLocks xmlns:a="http://schemas.openxmlformats.org/drawingml/2006/main" noChangeArrowheads="1"/>
        </cdr:cNvSpPr>
      </cdr:nvSpPr>
      <cdr:spPr bwMode="auto">
        <a:xfrm xmlns:a="http://schemas.openxmlformats.org/drawingml/2006/main">
          <a:off x="4417092" y="0"/>
          <a:ext cx="2941739" cy="569168"/>
        </a:xfrm>
        <a:prstGeom xmlns:a="http://schemas.openxmlformats.org/drawingml/2006/main" prst="rect">
          <a:avLst/>
        </a:prstGeom>
        <a:solidFill xmlns:a="http://schemas.openxmlformats.org/drawingml/2006/main">
          <a:srgbClr val="FFE285"/>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dirty="0">
              <a:solidFill>
                <a:sysClr val="windowText" lastClr="000000"/>
              </a:solidFill>
              <a:effectLst/>
              <a:latin typeface="Arial" panose="020B0604020202020204" pitchFamily="34" charset="0"/>
              <a:ea typeface="+mn-ea"/>
              <a:cs typeface="Arial" panose="020B0604020202020204" pitchFamily="34" charset="0"/>
            </a:rPr>
            <a:t>Nav mainījies</a:t>
          </a:r>
        </a:p>
      </cdr:txBody>
    </cdr:sp>
  </cdr:relSizeAnchor>
  <cdr:relSizeAnchor xmlns:cdr="http://schemas.openxmlformats.org/drawingml/2006/chartDrawing">
    <cdr:from>
      <cdr:x>0.39308</cdr:x>
      <cdr:y>0</cdr:y>
    </cdr:from>
    <cdr:to>
      <cdr:x>0.48286</cdr:x>
      <cdr:y>0.13397</cdr:y>
    </cdr:to>
    <cdr:sp macro="" textlink="">
      <cdr:nvSpPr>
        <cdr:cNvPr id="4" name="Text Box 1037">
          <a:extLst xmlns:a="http://schemas.openxmlformats.org/drawingml/2006/main">
            <a:ext uri="{FF2B5EF4-FFF2-40B4-BE49-F238E27FC236}">
              <a16:creationId xmlns="" xmlns:a16="http://schemas.microsoft.com/office/drawing/2014/main" id="{4EB3E7D2-F953-4160-AA4E-9D6672549F97}"/>
            </a:ext>
          </a:extLst>
        </cdr:cNvPr>
        <cdr:cNvSpPr txBox="1">
          <a:spLocks xmlns:a="http://schemas.openxmlformats.org/drawingml/2006/main" noChangeArrowheads="1"/>
        </cdr:cNvSpPr>
      </cdr:nvSpPr>
      <cdr:spPr bwMode="auto">
        <a:xfrm xmlns:a="http://schemas.openxmlformats.org/drawingml/2006/main">
          <a:off x="3595805" y="0"/>
          <a:ext cx="821287" cy="569168"/>
        </a:xfrm>
        <a:prstGeom xmlns:a="http://schemas.openxmlformats.org/drawingml/2006/main" prst="rect">
          <a:avLst/>
        </a:prstGeom>
        <a:solidFill xmlns:a="http://schemas.openxmlformats.org/drawingml/2006/main">
          <a:schemeClr val="accent3">
            <a:lumMod val="5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dirty="0">
              <a:solidFill>
                <a:schemeClr val="bg1"/>
              </a:solidFill>
              <a:effectLst/>
              <a:latin typeface="Arial" panose="020B0604020202020204" pitchFamily="34" charset="0"/>
              <a:cs typeface="Arial" panose="020B0604020202020204" pitchFamily="34" charset="0"/>
            </a:rPr>
            <a:t>Tas ir palielinājies</a:t>
          </a:r>
          <a:endParaRPr lang="lv-LV" sz="1000" dirty="0">
            <a:solidFill>
              <a:schemeClr val="bg1"/>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0.80444</cdr:x>
      <cdr:y>0</cdr:y>
    </cdr:from>
    <cdr:to>
      <cdr:x>0.9468</cdr:x>
      <cdr:y>0.13397</cdr:y>
    </cdr:to>
    <cdr:sp macro="" textlink="">
      <cdr:nvSpPr>
        <cdr:cNvPr id="5" name="Text Box 1037">
          <a:extLst xmlns:a="http://schemas.openxmlformats.org/drawingml/2006/main">
            <a:ext uri="{FF2B5EF4-FFF2-40B4-BE49-F238E27FC236}">
              <a16:creationId xmlns="" xmlns:a16="http://schemas.microsoft.com/office/drawing/2014/main" id="{0A654109-571F-4490-8BDD-2FADA6C7A5B6}"/>
            </a:ext>
          </a:extLst>
        </cdr:cNvPr>
        <cdr:cNvSpPr txBox="1">
          <a:spLocks xmlns:a="http://schemas.openxmlformats.org/drawingml/2006/main" noChangeArrowheads="1"/>
        </cdr:cNvSpPr>
      </cdr:nvSpPr>
      <cdr:spPr bwMode="auto">
        <a:xfrm xmlns:a="http://schemas.openxmlformats.org/drawingml/2006/main">
          <a:off x="6336703" y="0"/>
          <a:ext cx="1121405" cy="504056"/>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dirty="0">
              <a:solidFill>
                <a:sysClr val="windowText" lastClr="000000"/>
              </a:solidFill>
              <a:effectLst/>
              <a:latin typeface="Arial" panose="020B0604020202020204" pitchFamily="34" charset="0"/>
              <a:ea typeface="+mn-ea"/>
              <a:cs typeface="Arial" panose="020B0604020202020204" pitchFamily="34" charset="0"/>
            </a:rPr>
            <a:t>Grūti pateikt</a:t>
          </a:r>
        </a:p>
      </cdr:txBody>
    </cdr:sp>
  </cdr:relSizeAnchor>
  <cdr:relSizeAnchor xmlns:cdr="http://schemas.openxmlformats.org/drawingml/2006/chartDrawing">
    <cdr:from>
      <cdr:x>0.17507</cdr:x>
      <cdr:y>0</cdr:y>
    </cdr:from>
    <cdr:to>
      <cdr:x>0.28477</cdr:x>
      <cdr:y>0.13397</cdr:y>
    </cdr:to>
    <cdr:sp macro="" textlink="">
      <cdr:nvSpPr>
        <cdr:cNvPr id="6" name="Text Box 1037">
          <a:extLst xmlns:a="http://schemas.openxmlformats.org/drawingml/2006/main">
            <a:ext uri="{FF2B5EF4-FFF2-40B4-BE49-F238E27FC236}">
              <a16:creationId xmlns="" xmlns:a16="http://schemas.microsoft.com/office/drawing/2014/main" id="{A03861BC-D960-4966-A74A-E0FEC0F30B87}"/>
            </a:ext>
          </a:extLst>
        </cdr:cNvPr>
        <cdr:cNvSpPr txBox="1">
          <a:spLocks xmlns:a="http://schemas.openxmlformats.org/drawingml/2006/main" noChangeArrowheads="1"/>
        </cdr:cNvSpPr>
      </cdr:nvSpPr>
      <cdr:spPr bwMode="auto">
        <a:xfrm xmlns:a="http://schemas.openxmlformats.org/drawingml/2006/main">
          <a:off x="1601500" y="0"/>
          <a:ext cx="1003510" cy="569168"/>
        </a:xfrm>
        <a:prstGeom xmlns:a="http://schemas.openxmlformats.org/drawingml/2006/main" prst="rect">
          <a:avLst/>
        </a:prstGeom>
        <a:solidFill xmlns:a="http://schemas.openxmlformats.org/drawingml/2006/main">
          <a:schemeClr val="accent4">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dirty="0">
              <a:solidFill>
                <a:schemeClr val="bg1"/>
              </a:solidFill>
              <a:effectLst/>
              <a:latin typeface="Arial" panose="020B0604020202020204" pitchFamily="34" charset="0"/>
              <a:cs typeface="Arial" panose="020B0604020202020204" pitchFamily="34" charset="0"/>
            </a:rPr>
            <a:t>Noteikti samazinājies</a:t>
          </a:r>
          <a:endParaRPr lang="lv-LV" sz="1000" dirty="0">
            <a:solidFill>
              <a:schemeClr val="bg1"/>
            </a:solidFill>
            <a:effectLst/>
            <a:latin typeface="Arial" panose="020B0604020202020204" pitchFamily="34" charset="0"/>
            <a:cs typeface="Arial" panose="020B0604020202020204" pitchFamily="34" charset="0"/>
          </a:endParaRPr>
        </a:p>
      </cdr:txBody>
    </cdr:sp>
  </cdr:relSizeAnchor>
</c:userShapes>
</file>

<file path=ppt/drawings/drawing12.xml><?xml version="1.0" encoding="utf-8"?>
<c:userShapes xmlns:c="http://schemas.openxmlformats.org/drawingml/2006/chart">
  <cdr:relSizeAnchor xmlns:cdr="http://schemas.openxmlformats.org/drawingml/2006/chartDrawing">
    <cdr:from>
      <cdr:x>0.47222</cdr:x>
      <cdr:y>0</cdr:y>
    </cdr:from>
    <cdr:to>
      <cdr:x>0.59722</cdr:x>
      <cdr:y>0.16938</cdr:y>
    </cdr:to>
    <cdr:sp macro="" textlink="">
      <cdr:nvSpPr>
        <cdr:cNvPr id="7" name="Text Box 1034">
          <a:extLst xmlns:a="http://schemas.openxmlformats.org/drawingml/2006/main">
            <a:ext uri="{FF2B5EF4-FFF2-40B4-BE49-F238E27FC236}">
              <a16:creationId xmlns="" xmlns:a16="http://schemas.microsoft.com/office/drawing/2014/main" id="{D7C526DC-67BA-4BB1-8CB9-B2561CF982A6}"/>
            </a:ext>
          </a:extLst>
        </cdr:cNvPr>
        <cdr:cNvSpPr txBox="1">
          <a:spLocks xmlns:a="http://schemas.openxmlformats.org/drawingml/2006/main" noChangeArrowheads="1"/>
        </cdr:cNvSpPr>
      </cdr:nvSpPr>
      <cdr:spPr bwMode="auto">
        <a:xfrm xmlns:a="http://schemas.openxmlformats.org/drawingml/2006/main">
          <a:off x="4896545" y="0"/>
          <a:ext cx="1296144" cy="664027"/>
        </a:xfrm>
        <a:prstGeom xmlns:a="http://schemas.openxmlformats.org/drawingml/2006/main" prst="rect">
          <a:avLst/>
        </a:prstGeom>
        <a:solidFill xmlns:a="http://schemas.openxmlformats.org/drawingml/2006/main">
          <a:srgbClr val="EE7965"/>
        </a:solidFill>
        <a:ln xmlns:a="http://schemas.openxmlformats.org/drawingml/2006/main">
          <a:noFill/>
        </a:ln>
        <a:effectLst xmlns:a="http://schemas.openxmlformats.org/drawingml/2006/main"/>
      </cdr:spPr>
      <cdr:txBody>
        <a:bodyPr xmlns:a="http://schemas.openxmlformats.org/drawingml/2006/main" wrap="square" lIns="36000" tIns="22860" rIns="36000"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000"/>
          </a:pPr>
          <a:r>
            <a:rPr lang="en-GB" sz="1000" b="1" noProof="1">
              <a:effectLst/>
              <a:latin typeface="Arial" panose="020B0604020202020204" pitchFamily="34" charset="0"/>
              <a:ea typeface="+mn-ea"/>
              <a:cs typeface="Arial" panose="020B0604020202020204" pitchFamily="34" charset="0"/>
            </a:rPr>
            <a:t>Drīzāk palielināsies</a:t>
          </a:r>
          <a:endParaRPr lang="en-GB" sz="1000" b="1" i="0" u="none" strike="noStrike" baseline="0" noProof="1">
            <a:solidFill>
              <a:schemeClr val="tx1"/>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0.59722</cdr:x>
      <cdr:y>0</cdr:y>
    </cdr:from>
    <cdr:to>
      <cdr:x>0.69444</cdr:x>
      <cdr:y>0.16938</cdr:y>
    </cdr:to>
    <cdr:sp macro="" textlink="">
      <cdr:nvSpPr>
        <cdr:cNvPr id="8" name="Text Box 1034">
          <a:extLst xmlns:a="http://schemas.openxmlformats.org/drawingml/2006/main">
            <a:ext uri="{FF2B5EF4-FFF2-40B4-BE49-F238E27FC236}">
              <a16:creationId xmlns="" xmlns:a16="http://schemas.microsoft.com/office/drawing/2014/main" id="{60C18E84-D232-47F1-B17E-5AE84B1E2ED1}"/>
            </a:ext>
          </a:extLst>
        </cdr:cNvPr>
        <cdr:cNvSpPr txBox="1">
          <a:spLocks xmlns:a="http://schemas.openxmlformats.org/drawingml/2006/main" noChangeArrowheads="1"/>
        </cdr:cNvSpPr>
      </cdr:nvSpPr>
      <cdr:spPr bwMode="auto">
        <a:xfrm xmlns:a="http://schemas.openxmlformats.org/drawingml/2006/main">
          <a:off x="6192689" y="0"/>
          <a:ext cx="1008112" cy="664027"/>
        </a:xfrm>
        <a:prstGeom xmlns:a="http://schemas.openxmlformats.org/drawingml/2006/main" prst="rect">
          <a:avLst/>
        </a:prstGeom>
        <a:solidFill xmlns:a="http://schemas.openxmlformats.org/drawingml/2006/main">
          <a:schemeClr val="accent3">
            <a:lumMod val="50000"/>
          </a:schemeClr>
        </a:solidFill>
        <a:ln xmlns:a="http://schemas.openxmlformats.org/drawingml/2006/main">
          <a:noFill/>
        </a:ln>
        <a:effectLst xmlns:a="http://schemas.openxmlformats.org/drawingml/2006/main"/>
      </cdr:spPr>
      <cdr:txBody>
        <a:bodyPr xmlns:a="http://schemas.openxmlformats.org/drawingml/2006/main" wrap="square" lIns="36000" tIns="22860" rIns="36000"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GB" sz="1000" b="1" noProof="1">
              <a:solidFill>
                <a:schemeClr val="bg1"/>
              </a:solidFill>
              <a:effectLst/>
              <a:latin typeface="Arial" panose="020B0604020202020204" pitchFamily="34" charset="0"/>
              <a:ea typeface="+mn-ea"/>
              <a:cs typeface="Arial" panose="020B0604020202020204" pitchFamily="34" charset="0"/>
            </a:rPr>
            <a:t>Noteikti palielināsies</a:t>
          </a:r>
          <a:endParaRPr lang="en-GB" sz="1000" b="1" noProof="1">
            <a:solidFill>
              <a:schemeClr val="bg1"/>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0.27043</cdr:x>
      <cdr:y>0</cdr:y>
    </cdr:from>
    <cdr:to>
      <cdr:x>0.375</cdr:x>
      <cdr:y>0.16938</cdr:y>
    </cdr:to>
    <cdr:sp macro="" textlink="">
      <cdr:nvSpPr>
        <cdr:cNvPr id="9" name="Text Box 1034">
          <a:extLst xmlns:a="http://schemas.openxmlformats.org/drawingml/2006/main">
            <a:ext uri="{FF2B5EF4-FFF2-40B4-BE49-F238E27FC236}">
              <a16:creationId xmlns="" xmlns:a16="http://schemas.microsoft.com/office/drawing/2014/main" id="{5BB307DF-0288-4358-B447-28D29E351EB4}"/>
            </a:ext>
          </a:extLst>
        </cdr:cNvPr>
        <cdr:cNvSpPr txBox="1">
          <a:spLocks xmlns:a="http://schemas.openxmlformats.org/drawingml/2006/main" noChangeArrowheads="1"/>
        </cdr:cNvSpPr>
      </cdr:nvSpPr>
      <cdr:spPr bwMode="auto">
        <a:xfrm xmlns:a="http://schemas.openxmlformats.org/drawingml/2006/main">
          <a:off x="2804106" y="-1844824"/>
          <a:ext cx="1084325" cy="664027"/>
        </a:xfrm>
        <a:prstGeom xmlns:a="http://schemas.openxmlformats.org/drawingml/2006/main" prst="rect">
          <a:avLst/>
        </a:prstGeom>
        <a:solidFill xmlns:a="http://schemas.openxmlformats.org/drawingml/2006/main">
          <a:schemeClr val="accent4">
            <a:lumMod val="75000"/>
          </a:schemeClr>
        </a:solidFill>
        <a:ln xmlns:a="http://schemas.openxmlformats.org/drawingml/2006/main">
          <a:noFill/>
        </a:ln>
        <a:effectLst xmlns:a="http://schemas.openxmlformats.org/drawingml/2006/main"/>
      </cdr:spPr>
      <cdr:txBody>
        <a:bodyPr xmlns:a="http://schemas.openxmlformats.org/drawingml/2006/main" wrap="square" lIns="36000" tIns="22860" rIns="36000"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GB" sz="1000" b="1" i="0" baseline="0" noProof="1">
              <a:solidFill>
                <a:schemeClr val="bg1"/>
              </a:solidFill>
              <a:effectLst/>
              <a:latin typeface="Arial" panose="020B0604020202020204" pitchFamily="34" charset="0"/>
              <a:ea typeface="+mn-ea"/>
              <a:cs typeface="Arial" panose="020B0604020202020204" pitchFamily="34" charset="0"/>
            </a:rPr>
            <a:t>Noteikti samazināsies</a:t>
          </a:r>
          <a:endParaRPr lang="en-GB" sz="1000" noProof="1">
            <a:solidFill>
              <a:schemeClr val="bg1"/>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0.86444</cdr:x>
      <cdr:y>0</cdr:y>
    </cdr:from>
    <cdr:to>
      <cdr:x>0.97363</cdr:x>
      <cdr:y>0.16938</cdr:y>
    </cdr:to>
    <cdr:sp macro="" textlink="">
      <cdr:nvSpPr>
        <cdr:cNvPr id="10" name="Text Box 1034">
          <a:extLst xmlns:a="http://schemas.openxmlformats.org/drawingml/2006/main">
            <a:ext uri="{FF2B5EF4-FFF2-40B4-BE49-F238E27FC236}">
              <a16:creationId xmlns="" xmlns:a16="http://schemas.microsoft.com/office/drawing/2014/main" id="{267586B0-CEE5-46EA-98AB-CCB422F4FE60}"/>
            </a:ext>
          </a:extLst>
        </cdr:cNvPr>
        <cdr:cNvSpPr txBox="1">
          <a:spLocks xmlns:a="http://schemas.openxmlformats.org/drawingml/2006/main" noChangeArrowheads="1"/>
        </cdr:cNvSpPr>
      </cdr:nvSpPr>
      <cdr:spPr bwMode="auto">
        <a:xfrm xmlns:a="http://schemas.openxmlformats.org/drawingml/2006/main">
          <a:off x="8527783" y="0"/>
          <a:ext cx="1077169" cy="664027"/>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a:effectLst xmlns:a="http://schemas.openxmlformats.org/drawingml/2006/main"/>
      </cdr:spPr>
      <cdr:txBody>
        <a:bodyPr xmlns:a="http://schemas.openxmlformats.org/drawingml/2006/main" wrap="square" lIns="36000" tIns="22860" rIns="36000"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GB" sz="1000" b="1" i="0" baseline="0" noProof="1">
              <a:solidFill>
                <a:sysClr val="windowText" lastClr="000000"/>
              </a:solidFill>
              <a:effectLst/>
              <a:latin typeface="Arial" panose="020B0604020202020204" pitchFamily="34" charset="0"/>
              <a:ea typeface="+mn-ea"/>
              <a:cs typeface="Arial" panose="020B0604020202020204" pitchFamily="34" charset="0"/>
            </a:rPr>
            <a:t>Grūti pateikt</a:t>
          </a:r>
          <a:endParaRPr lang="en-GB" sz="1000" noProof="1">
            <a:solidFill>
              <a:sysClr val="windowText" lastClr="000000"/>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0.375</cdr:x>
      <cdr:y>0</cdr:y>
    </cdr:from>
    <cdr:to>
      <cdr:x>0.47222</cdr:x>
      <cdr:y>0.16938</cdr:y>
    </cdr:to>
    <cdr:sp macro="" textlink="">
      <cdr:nvSpPr>
        <cdr:cNvPr id="11" name="Text Box 1034">
          <a:extLst xmlns:a="http://schemas.openxmlformats.org/drawingml/2006/main">
            <a:ext uri="{FF2B5EF4-FFF2-40B4-BE49-F238E27FC236}">
              <a16:creationId xmlns="" xmlns:a16="http://schemas.microsoft.com/office/drawing/2014/main" id="{DC617DAB-6E81-4C08-8BE3-4072AB09D8D1}"/>
            </a:ext>
          </a:extLst>
        </cdr:cNvPr>
        <cdr:cNvSpPr txBox="1">
          <a:spLocks xmlns:a="http://schemas.openxmlformats.org/drawingml/2006/main" noChangeArrowheads="1"/>
        </cdr:cNvSpPr>
      </cdr:nvSpPr>
      <cdr:spPr bwMode="auto">
        <a:xfrm xmlns:a="http://schemas.openxmlformats.org/drawingml/2006/main">
          <a:off x="3888432" y="0"/>
          <a:ext cx="1008112" cy="664027"/>
        </a:xfrm>
        <a:prstGeom xmlns:a="http://schemas.openxmlformats.org/drawingml/2006/main" prst="rect">
          <a:avLst/>
        </a:prstGeom>
        <a:solidFill xmlns:a="http://schemas.openxmlformats.org/drawingml/2006/main">
          <a:srgbClr val="74D880"/>
        </a:solidFill>
        <a:ln xmlns:a="http://schemas.openxmlformats.org/drawingml/2006/main">
          <a:noFill/>
        </a:ln>
        <a:effectLst xmlns:a="http://schemas.openxmlformats.org/drawingml/2006/main"/>
      </cdr:spPr>
      <cdr:txBody>
        <a:bodyPr xmlns:a="http://schemas.openxmlformats.org/drawingml/2006/main" wrap="square" lIns="36000" tIns="22860" rIns="36000"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GB" sz="1000" b="1" i="0" baseline="0" noProof="1">
              <a:solidFill>
                <a:schemeClr val="tx1"/>
              </a:solidFill>
              <a:effectLst/>
              <a:latin typeface="Arial" panose="020B0604020202020204" pitchFamily="34" charset="0"/>
              <a:ea typeface="+mn-ea"/>
              <a:cs typeface="Arial" panose="020B0604020202020204" pitchFamily="34" charset="0"/>
            </a:rPr>
            <a:t>Drīzāk samazināsies</a:t>
          </a:r>
          <a:endParaRPr lang="en-GB" sz="1000" noProof="1">
            <a:solidFill>
              <a:schemeClr val="tx1"/>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0.69444</cdr:x>
      <cdr:y>0</cdr:y>
    </cdr:from>
    <cdr:to>
      <cdr:x>0.86444</cdr:x>
      <cdr:y>0.16938</cdr:y>
    </cdr:to>
    <cdr:sp macro="" textlink="">
      <cdr:nvSpPr>
        <cdr:cNvPr id="12" name="Text Box 1034">
          <a:extLst xmlns:a="http://schemas.openxmlformats.org/drawingml/2006/main">
            <a:ext uri="{FF2B5EF4-FFF2-40B4-BE49-F238E27FC236}">
              <a16:creationId xmlns="" xmlns:a16="http://schemas.microsoft.com/office/drawing/2014/main" id="{761EBB8F-37DD-4ED5-A7B1-CFE5DFC265F7}"/>
            </a:ext>
          </a:extLst>
        </cdr:cNvPr>
        <cdr:cNvSpPr txBox="1">
          <a:spLocks xmlns:a="http://schemas.openxmlformats.org/drawingml/2006/main" noChangeArrowheads="1"/>
        </cdr:cNvSpPr>
      </cdr:nvSpPr>
      <cdr:spPr bwMode="auto">
        <a:xfrm xmlns:a="http://schemas.openxmlformats.org/drawingml/2006/main">
          <a:off x="7200801" y="0"/>
          <a:ext cx="1762710" cy="664027"/>
        </a:xfrm>
        <a:prstGeom xmlns:a="http://schemas.openxmlformats.org/drawingml/2006/main" prst="rect">
          <a:avLst/>
        </a:prstGeom>
        <a:solidFill xmlns:a="http://schemas.openxmlformats.org/drawingml/2006/main">
          <a:srgbClr val="FFE285"/>
        </a:solidFill>
        <a:ln xmlns:a="http://schemas.openxmlformats.org/drawingml/2006/main">
          <a:noFill/>
        </a:ln>
        <a:effectLst xmlns:a="http://schemas.openxmlformats.org/drawingml/2006/main"/>
      </cdr:spPr>
      <cdr:txBody>
        <a:bodyPr xmlns:a="http://schemas.openxmlformats.org/drawingml/2006/main" wrap="square" lIns="36000" tIns="22860" rIns="36000"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GB" sz="1000" b="1" noProof="1">
              <a:effectLst/>
              <a:latin typeface="Arial" panose="020B0604020202020204" pitchFamily="34" charset="0"/>
              <a:ea typeface="+mn-ea"/>
              <a:cs typeface="Arial" panose="020B0604020202020204" pitchFamily="34" charset="0"/>
            </a:rPr>
            <a:t>Nemainīsies</a:t>
          </a:r>
          <a:endParaRPr lang="en-GB" sz="1000" b="1" noProof="1">
            <a:solidFill>
              <a:schemeClr val="tx1"/>
            </a:solidFill>
            <a:effectLst/>
            <a:latin typeface="Arial" panose="020B0604020202020204" pitchFamily="34" charset="0"/>
            <a:cs typeface="Arial" panose="020B0604020202020204" pitchFamily="34" charset="0"/>
          </a:endParaRPr>
        </a:p>
      </cdr:txBody>
    </cdr:sp>
  </cdr:relSizeAnchor>
</c:userShapes>
</file>

<file path=ppt/drawings/drawing13.xml><?xml version="1.0" encoding="utf-8"?>
<c:userShapes xmlns:c="http://schemas.openxmlformats.org/drawingml/2006/chart">
  <cdr:relSizeAnchor xmlns:cdr="http://schemas.openxmlformats.org/drawingml/2006/chartDrawing">
    <cdr:from>
      <cdr:x>0.73087</cdr:x>
      <cdr:y>0</cdr:y>
    </cdr:from>
    <cdr:to>
      <cdr:x>0.79731</cdr:x>
      <cdr:y>0.18848</cdr:y>
    </cdr:to>
    <cdr:sp macro="" textlink="">
      <cdr:nvSpPr>
        <cdr:cNvPr id="7" name="Text Box 1034">
          <a:extLst xmlns:a="http://schemas.openxmlformats.org/drawingml/2006/main">
            <a:ext uri="{FF2B5EF4-FFF2-40B4-BE49-F238E27FC236}">
              <a16:creationId xmlns="" xmlns:a16="http://schemas.microsoft.com/office/drawing/2014/main" id="{D7C526DC-67BA-4BB1-8CB9-B2561CF982A6}"/>
            </a:ext>
          </a:extLst>
        </cdr:cNvPr>
        <cdr:cNvSpPr txBox="1">
          <a:spLocks xmlns:a="http://schemas.openxmlformats.org/drawingml/2006/main" noChangeArrowheads="1"/>
        </cdr:cNvSpPr>
      </cdr:nvSpPr>
      <cdr:spPr bwMode="auto">
        <a:xfrm xmlns:a="http://schemas.openxmlformats.org/drawingml/2006/main">
          <a:off x="6736446" y="0"/>
          <a:ext cx="612379" cy="651446"/>
        </a:xfrm>
        <a:prstGeom xmlns:a="http://schemas.openxmlformats.org/drawingml/2006/main" prst="rect">
          <a:avLst/>
        </a:prstGeom>
        <a:solidFill xmlns:a="http://schemas.openxmlformats.org/drawingml/2006/main">
          <a:srgbClr val="74D880"/>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000"/>
          </a:pPr>
          <a:r>
            <a:rPr lang="en-GB" sz="1050" b="1" noProof="1">
              <a:effectLst/>
              <a:latin typeface="Arial" panose="020B0604020202020204" pitchFamily="34" charset="0"/>
              <a:cs typeface="Arial" panose="020B0604020202020204" pitchFamily="34" charset="0"/>
            </a:rPr>
            <a:t>Drīzāk mazinās</a:t>
          </a:r>
          <a:endParaRPr lang="en-GB" sz="1050" b="1" i="0" u="none" strike="noStrike" baseline="0" noProof="1">
            <a:solidFill>
              <a:schemeClr val="tx1"/>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0.79731</cdr:x>
      <cdr:y>0</cdr:y>
    </cdr:from>
    <cdr:to>
      <cdr:x>0.86375</cdr:x>
      <cdr:y>0.18848</cdr:y>
    </cdr:to>
    <cdr:sp macro="" textlink="">
      <cdr:nvSpPr>
        <cdr:cNvPr id="8" name="Text Box 1034">
          <a:extLst xmlns:a="http://schemas.openxmlformats.org/drawingml/2006/main">
            <a:ext uri="{FF2B5EF4-FFF2-40B4-BE49-F238E27FC236}">
              <a16:creationId xmlns="" xmlns:a16="http://schemas.microsoft.com/office/drawing/2014/main" id="{60C18E84-D232-47F1-B17E-5AE84B1E2ED1}"/>
            </a:ext>
          </a:extLst>
        </cdr:cNvPr>
        <cdr:cNvSpPr txBox="1">
          <a:spLocks xmlns:a="http://schemas.openxmlformats.org/drawingml/2006/main" noChangeArrowheads="1"/>
        </cdr:cNvSpPr>
      </cdr:nvSpPr>
      <cdr:spPr bwMode="auto">
        <a:xfrm xmlns:a="http://schemas.openxmlformats.org/drawingml/2006/main">
          <a:off x="7348825" y="0"/>
          <a:ext cx="612379" cy="651446"/>
        </a:xfrm>
        <a:prstGeom xmlns:a="http://schemas.openxmlformats.org/drawingml/2006/main" prst="rect">
          <a:avLst/>
        </a:prstGeom>
        <a:solidFill xmlns:a="http://schemas.openxmlformats.org/drawingml/2006/main">
          <a:schemeClr val="accent4">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GB" sz="1050" b="1" noProof="1">
              <a:solidFill>
                <a:schemeClr val="bg1"/>
              </a:solidFill>
              <a:effectLst/>
              <a:latin typeface="Arial" panose="020B0604020202020204" pitchFamily="34" charset="0"/>
              <a:cs typeface="Arial" panose="020B0604020202020204" pitchFamily="34" charset="0"/>
            </a:rPr>
            <a:t>Noteikti mazinās</a:t>
          </a:r>
        </a:p>
      </cdr:txBody>
    </cdr:sp>
  </cdr:relSizeAnchor>
  <cdr:relSizeAnchor xmlns:cdr="http://schemas.openxmlformats.org/drawingml/2006/chartDrawing">
    <cdr:from>
      <cdr:x>0.21594</cdr:x>
      <cdr:y>0</cdr:y>
    </cdr:from>
    <cdr:to>
      <cdr:x>0.40696</cdr:x>
      <cdr:y>0.18848</cdr:y>
    </cdr:to>
    <cdr:sp macro="" textlink="">
      <cdr:nvSpPr>
        <cdr:cNvPr id="9" name="Text Box 1034">
          <a:extLst xmlns:a="http://schemas.openxmlformats.org/drawingml/2006/main">
            <a:ext uri="{FF2B5EF4-FFF2-40B4-BE49-F238E27FC236}">
              <a16:creationId xmlns="" xmlns:a16="http://schemas.microsoft.com/office/drawing/2014/main" id="{5BB307DF-0288-4358-B447-28D29E351EB4}"/>
            </a:ext>
          </a:extLst>
        </cdr:cNvPr>
        <cdr:cNvSpPr txBox="1">
          <a:spLocks xmlns:a="http://schemas.openxmlformats.org/drawingml/2006/main" noChangeArrowheads="1"/>
        </cdr:cNvSpPr>
      </cdr:nvSpPr>
      <cdr:spPr bwMode="auto">
        <a:xfrm xmlns:a="http://schemas.openxmlformats.org/drawingml/2006/main">
          <a:off x="1990324" y="0"/>
          <a:ext cx="1760636" cy="651446"/>
        </a:xfrm>
        <a:prstGeom xmlns:a="http://schemas.openxmlformats.org/drawingml/2006/main" prst="rect">
          <a:avLst/>
        </a:prstGeom>
        <a:solidFill xmlns:a="http://schemas.openxmlformats.org/drawingml/2006/main">
          <a:srgbClr val="66180B"/>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GB" sz="1050" b="1" i="0" baseline="0" noProof="1">
              <a:solidFill>
                <a:schemeClr val="bg1"/>
              </a:solidFill>
              <a:effectLst/>
              <a:latin typeface="Arial" panose="020B0604020202020204" pitchFamily="34" charset="0"/>
              <a:cs typeface="Arial" panose="020B0604020202020204" pitchFamily="34" charset="0"/>
            </a:rPr>
            <a:t>Noteikti nemazinās</a:t>
          </a:r>
          <a:endParaRPr lang="en-GB" sz="1050" noProof="1">
            <a:solidFill>
              <a:schemeClr val="bg1"/>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0.86375</cdr:x>
      <cdr:y>0</cdr:y>
    </cdr:from>
    <cdr:to>
      <cdr:x>0.96341</cdr:x>
      <cdr:y>0.18848</cdr:y>
    </cdr:to>
    <cdr:sp macro="" textlink="">
      <cdr:nvSpPr>
        <cdr:cNvPr id="10" name="Text Box 1034">
          <a:extLst xmlns:a="http://schemas.openxmlformats.org/drawingml/2006/main">
            <a:ext uri="{FF2B5EF4-FFF2-40B4-BE49-F238E27FC236}">
              <a16:creationId xmlns="" xmlns:a16="http://schemas.microsoft.com/office/drawing/2014/main" id="{267586B0-CEE5-46EA-98AB-CCB422F4FE60}"/>
            </a:ext>
          </a:extLst>
        </cdr:cNvPr>
        <cdr:cNvSpPr txBox="1">
          <a:spLocks xmlns:a="http://schemas.openxmlformats.org/drawingml/2006/main" noChangeArrowheads="1"/>
        </cdr:cNvSpPr>
      </cdr:nvSpPr>
      <cdr:spPr bwMode="auto">
        <a:xfrm xmlns:a="http://schemas.openxmlformats.org/drawingml/2006/main">
          <a:off x="7961204" y="0"/>
          <a:ext cx="918569" cy="651446"/>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GB" sz="1050" b="1" i="0" baseline="0" noProof="1">
              <a:solidFill>
                <a:sysClr val="windowText" lastClr="000000"/>
              </a:solidFill>
              <a:effectLst/>
              <a:latin typeface="Arial" panose="020B0604020202020204" pitchFamily="34" charset="0"/>
              <a:cs typeface="Arial" panose="020B0604020202020204" pitchFamily="34" charset="0"/>
            </a:rPr>
            <a:t>Grūti pateikt</a:t>
          </a:r>
          <a:endParaRPr lang="en-GB" sz="1050" noProof="1">
            <a:solidFill>
              <a:sysClr val="windowText" lastClr="000000"/>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0.40696</cdr:x>
      <cdr:y>0</cdr:y>
    </cdr:from>
    <cdr:to>
      <cdr:x>0.73087</cdr:x>
      <cdr:y>0.18848</cdr:y>
    </cdr:to>
    <cdr:sp macro="" textlink="">
      <cdr:nvSpPr>
        <cdr:cNvPr id="11" name="Text Box 1034">
          <a:extLst xmlns:a="http://schemas.openxmlformats.org/drawingml/2006/main">
            <a:ext uri="{FF2B5EF4-FFF2-40B4-BE49-F238E27FC236}">
              <a16:creationId xmlns="" xmlns:a16="http://schemas.microsoft.com/office/drawing/2014/main" id="{DC617DAB-6E81-4C08-8BE3-4072AB09D8D1}"/>
            </a:ext>
          </a:extLst>
        </cdr:cNvPr>
        <cdr:cNvSpPr txBox="1">
          <a:spLocks xmlns:a="http://schemas.openxmlformats.org/drawingml/2006/main" noChangeArrowheads="1"/>
        </cdr:cNvSpPr>
      </cdr:nvSpPr>
      <cdr:spPr bwMode="auto">
        <a:xfrm xmlns:a="http://schemas.openxmlformats.org/drawingml/2006/main">
          <a:off x="3750960" y="0"/>
          <a:ext cx="2985486" cy="651446"/>
        </a:xfrm>
        <a:prstGeom xmlns:a="http://schemas.openxmlformats.org/drawingml/2006/main" prst="rect">
          <a:avLst/>
        </a:prstGeom>
        <a:solidFill xmlns:a="http://schemas.openxmlformats.org/drawingml/2006/main">
          <a:srgbClr val="EE7965"/>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GB" sz="1050" b="1" i="0" baseline="0" noProof="1">
              <a:solidFill>
                <a:schemeClr val="tx1"/>
              </a:solidFill>
              <a:effectLst/>
              <a:latin typeface="Arial" panose="020B0604020202020204" pitchFamily="34" charset="0"/>
              <a:cs typeface="Arial" panose="020B0604020202020204" pitchFamily="34" charset="0"/>
            </a:rPr>
            <a:t>Drīzāk nemazinās</a:t>
          </a:r>
          <a:endParaRPr lang="en-GB" sz="1050" noProof="1">
            <a:solidFill>
              <a:schemeClr val="tx1"/>
            </a:solidFill>
            <a:effectLst/>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0.27273</cdr:x>
      <cdr:y>0</cdr:y>
    </cdr:from>
    <cdr:to>
      <cdr:x>0.37879</cdr:x>
      <cdr:y>0.0849</cdr:y>
    </cdr:to>
    <cdr:sp macro="" textlink="">
      <cdr:nvSpPr>
        <cdr:cNvPr id="12" name="Text Box 1037"/>
        <cdr:cNvSpPr txBox="1">
          <a:spLocks xmlns:a="http://schemas.openxmlformats.org/drawingml/2006/main" noChangeArrowheads="1"/>
        </cdr:cNvSpPr>
      </cdr:nvSpPr>
      <cdr:spPr bwMode="auto">
        <a:xfrm xmlns:a="http://schemas.openxmlformats.org/drawingml/2006/main" flipH="1">
          <a:off x="2592314" y="0"/>
          <a:ext cx="1008106" cy="479307"/>
        </a:xfrm>
        <a:prstGeom xmlns:a="http://schemas.openxmlformats.org/drawingml/2006/main" prst="rect">
          <a:avLst/>
        </a:prstGeom>
        <a:solidFill xmlns:a="http://schemas.openxmlformats.org/drawingml/2006/main">
          <a:schemeClr val="accent4"/>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900" b="1" i="0" baseline="0" noProof="1">
              <a:solidFill>
                <a:schemeClr val="bg1"/>
              </a:solidFill>
              <a:effectLst/>
              <a:latin typeface="Arial" panose="020B0604020202020204" pitchFamily="34" charset="0"/>
              <a:ea typeface="+mn-ea"/>
              <a:cs typeface="Arial" panose="020B0604020202020204" pitchFamily="34" charset="0"/>
            </a:rPr>
            <a:t>Neko neietaupīja</a:t>
          </a:r>
        </a:p>
      </cdr:txBody>
    </cdr:sp>
  </cdr:relSizeAnchor>
  <cdr:relSizeAnchor xmlns:cdr="http://schemas.openxmlformats.org/drawingml/2006/chartDrawing">
    <cdr:from>
      <cdr:x>0.55303</cdr:x>
      <cdr:y>0</cdr:y>
    </cdr:from>
    <cdr:to>
      <cdr:x>0.64394</cdr:x>
      <cdr:y>0.0849</cdr:y>
    </cdr:to>
    <cdr:sp macro="" textlink="">
      <cdr:nvSpPr>
        <cdr:cNvPr id="14" name="Text Box 1037"/>
        <cdr:cNvSpPr txBox="1">
          <a:spLocks xmlns:a="http://schemas.openxmlformats.org/drawingml/2006/main" noChangeArrowheads="1"/>
        </cdr:cNvSpPr>
      </cdr:nvSpPr>
      <cdr:spPr bwMode="auto">
        <a:xfrm xmlns:a="http://schemas.openxmlformats.org/drawingml/2006/main">
          <a:off x="5256584" y="0"/>
          <a:ext cx="864096" cy="479307"/>
        </a:xfrm>
        <a:prstGeom xmlns:a="http://schemas.openxmlformats.org/drawingml/2006/main" prst="rect">
          <a:avLst/>
        </a:prstGeom>
        <a:solidFill xmlns:a="http://schemas.openxmlformats.org/drawingml/2006/main">
          <a:schemeClr val="accent3">
            <a:lumMod val="60000"/>
            <a:lumOff val="4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900" b="1" i="0" baseline="0" noProof="1">
              <a:solidFill>
                <a:sysClr val="windowText" lastClr="000000"/>
              </a:solidFill>
              <a:effectLst/>
              <a:latin typeface="Arial" panose="020B0604020202020204" pitchFamily="34" charset="0"/>
              <a:ea typeface="+mn-ea"/>
              <a:cs typeface="Arial" panose="020B0604020202020204" pitchFamily="34" charset="0"/>
            </a:rPr>
            <a:t>No € 20 </a:t>
          </a:r>
        </a:p>
        <a:p xmlns:a="http://schemas.openxmlformats.org/drawingml/2006/main">
          <a:pPr algn="ctr" rtl="0"/>
          <a:r>
            <a:rPr lang="lv-LV" sz="900" b="1" i="0" baseline="0" noProof="1">
              <a:solidFill>
                <a:sysClr val="windowText" lastClr="000000"/>
              </a:solidFill>
              <a:effectLst/>
              <a:latin typeface="Arial" panose="020B0604020202020204" pitchFamily="34" charset="0"/>
              <a:ea typeface="+mn-ea"/>
              <a:cs typeface="Arial" panose="020B0604020202020204" pitchFamily="34" charset="0"/>
            </a:rPr>
            <a:t>līdz € 29</a:t>
          </a:r>
          <a:endParaRPr lang="lv-LV" sz="900" noProof="1">
            <a:solidFill>
              <a:sysClr val="windowText" lastClr="000000"/>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0.46212</cdr:x>
      <cdr:y>0</cdr:y>
    </cdr:from>
    <cdr:to>
      <cdr:x>0.55303</cdr:x>
      <cdr:y>0.0849</cdr:y>
    </cdr:to>
    <cdr:sp macro="" textlink="">
      <cdr:nvSpPr>
        <cdr:cNvPr id="15" name="Text Box 1037"/>
        <cdr:cNvSpPr txBox="1">
          <a:spLocks xmlns:a="http://schemas.openxmlformats.org/drawingml/2006/main" noChangeArrowheads="1"/>
        </cdr:cNvSpPr>
      </cdr:nvSpPr>
      <cdr:spPr bwMode="auto">
        <a:xfrm xmlns:a="http://schemas.openxmlformats.org/drawingml/2006/main">
          <a:off x="4392488" y="0"/>
          <a:ext cx="864096" cy="479307"/>
        </a:xfrm>
        <a:prstGeom xmlns:a="http://schemas.openxmlformats.org/drawingml/2006/main" prst="rect">
          <a:avLst/>
        </a:prstGeom>
        <a:solidFill xmlns:a="http://schemas.openxmlformats.org/drawingml/2006/main">
          <a:schemeClr val="accent3">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900" b="1" i="0" baseline="0" noProof="1">
              <a:solidFill>
                <a:schemeClr val="bg1"/>
              </a:solidFill>
              <a:effectLst/>
              <a:latin typeface="Arial" panose="020B0604020202020204" pitchFamily="34" charset="0"/>
              <a:ea typeface="+mn-ea"/>
              <a:cs typeface="Arial" panose="020B0604020202020204" pitchFamily="34" charset="0"/>
            </a:rPr>
            <a:t>No € 1</a:t>
          </a:r>
          <a:r>
            <a:rPr lang="en-GB" sz="900" b="1" noProof="1">
              <a:solidFill>
                <a:schemeClr val="bg1"/>
              </a:solidFill>
              <a:latin typeface="Arial" panose="020B0604020202020204" pitchFamily="34" charset="0"/>
              <a:cs typeface="Arial" panose="020B0604020202020204" pitchFamily="34" charset="0"/>
            </a:rPr>
            <a:t>0</a:t>
          </a:r>
          <a:br>
            <a:rPr lang="en-GB" sz="900" b="1" noProof="1">
              <a:solidFill>
                <a:schemeClr val="bg1"/>
              </a:solidFill>
              <a:latin typeface="Arial" panose="020B0604020202020204" pitchFamily="34" charset="0"/>
              <a:cs typeface="Arial" panose="020B0604020202020204" pitchFamily="34" charset="0"/>
            </a:rPr>
          </a:br>
          <a:r>
            <a:rPr lang="lv-LV" sz="900" b="1" i="0" baseline="0" noProof="1">
              <a:solidFill>
                <a:schemeClr val="bg1"/>
              </a:solidFill>
              <a:effectLst/>
              <a:latin typeface="Arial" panose="020B0604020202020204" pitchFamily="34" charset="0"/>
              <a:ea typeface="+mn-ea"/>
              <a:cs typeface="Arial" panose="020B0604020202020204" pitchFamily="34" charset="0"/>
            </a:rPr>
            <a:t>līdz</a:t>
          </a:r>
          <a:r>
            <a:rPr lang="en-GB" sz="900" b="1" noProof="1">
              <a:solidFill>
                <a:schemeClr val="bg1"/>
              </a:solidFill>
              <a:latin typeface="Arial" panose="020B0604020202020204" pitchFamily="34" charset="0"/>
              <a:cs typeface="Arial" panose="020B0604020202020204" pitchFamily="34" charset="0"/>
            </a:rPr>
            <a:t> </a:t>
          </a:r>
          <a:r>
            <a:rPr lang="lv-LV" sz="900" b="1" i="0" baseline="0" noProof="1">
              <a:solidFill>
                <a:schemeClr val="bg1"/>
              </a:solidFill>
              <a:effectLst/>
              <a:latin typeface="Arial" panose="020B0604020202020204" pitchFamily="34" charset="0"/>
              <a:ea typeface="+mn-ea"/>
              <a:cs typeface="Arial" panose="020B0604020202020204" pitchFamily="34" charset="0"/>
            </a:rPr>
            <a:t>€ 19</a:t>
          </a:r>
        </a:p>
      </cdr:txBody>
    </cdr:sp>
  </cdr:relSizeAnchor>
  <cdr:relSizeAnchor xmlns:cdr="http://schemas.openxmlformats.org/drawingml/2006/chartDrawing">
    <cdr:from>
      <cdr:x>0.37879</cdr:x>
      <cdr:y>0</cdr:y>
    </cdr:from>
    <cdr:to>
      <cdr:x>0.46212</cdr:x>
      <cdr:y>0.0849</cdr:y>
    </cdr:to>
    <cdr:sp macro="" textlink="">
      <cdr:nvSpPr>
        <cdr:cNvPr id="16" name="Text Box 1037"/>
        <cdr:cNvSpPr txBox="1">
          <a:spLocks xmlns:a="http://schemas.openxmlformats.org/drawingml/2006/main" noChangeArrowheads="1"/>
        </cdr:cNvSpPr>
      </cdr:nvSpPr>
      <cdr:spPr bwMode="auto">
        <a:xfrm xmlns:a="http://schemas.openxmlformats.org/drawingml/2006/main">
          <a:off x="3600420" y="0"/>
          <a:ext cx="792068" cy="479307"/>
        </a:xfrm>
        <a:prstGeom xmlns:a="http://schemas.openxmlformats.org/drawingml/2006/main" prst="rect">
          <a:avLst/>
        </a:prstGeom>
        <a:solidFill xmlns:a="http://schemas.openxmlformats.org/drawingml/2006/main">
          <a:schemeClr val="accent3">
            <a:lumMod val="5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900" b="1" i="0" baseline="0" noProof="1">
              <a:solidFill>
                <a:schemeClr val="bg1"/>
              </a:solidFill>
              <a:effectLst/>
              <a:latin typeface="Arial" panose="020B0604020202020204" pitchFamily="34" charset="0"/>
              <a:ea typeface="+mn-ea"/>
              <a:cs typeface="Arial" panose="020B0604020202020204" pitchFamily="34" charset="0"/>
            </a:rPr>
            <a:t>Līdz € 10</a:t>
          </a:r>
          <a:endParaRPr lang="lv-LV" sz="900" noProof="1">
            <a:solidFill>
              <a:schemeClr val="bg1"/>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0.7197</cdr:x>
      <cdr:y>0</cdr:y>
    </cdr:from>
    <cdr:to>
      <cdr:x>0.80303</cdr:x>
      <cdr:y>0.0849</cdr:y>
    </cdr:to>
    <cdr:sp macro="" textlink="">
      <cdr:nvSpPr>
        <cdr:cNvPr id="17" name="Text Box 1037"/>
        <cdr:cNvSpPr txBox="1">
          <a:spLocks xmlns:a="http://schemas.openxmlformats.org/drawingml/2006/main" noChangeArrowheads="1"/>
        </cdr:cNvSpPr>
      </cdr:nvSpPr>
      <cdr:spPr bwMode="auto">
        <a:xfrm xmlns:a="http://schemas.openxmlformats.org/drawingml/2006/main">
          <a:off x="6840761" y="0"/>
          <a:ext cx="792088" cy="479307"/>
        </a:xfrm>
        <a:prstGeom xmlns:a="http://schemas.openxmlformats.org/drawingml/2006/main" prst="rect">
          <a:avLst/>
        </a:prstGeom>
        <a:solidFill xmlns:a="http://schemas.openxmlformats.org/drawingml/2006/main">
          <a:schemeClr val="accent3">
            <a:lumMod val="20000"/>
            <a:lumOff val="8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900" b="1" i="0" baseline="0" noProof="1">
              <a:solidFill>
                <a:sysClr val="windowText" lastClr="000000"/>
              </a:solidFill>
              <a:effectLst/>
              <a:latin typeface="Arial" panose="020B0604020202020204" pitchFamily="34" charset="0"/>
              <a:ea typeface="+mn-ea"/>
              <a:cs typeface="Arial" panose="020B0604020202020204" pitchFamily="34" charset="0"/>
            </a:rPr>
            <a:t>Vairāk nekā</a:t>
          </a:r>
        </a:p>
        <a:p xmlns:a="http://schemas.openxmlformats.org/drawingml/2006/main">
          <a:pPr algn="ctr" rtl="0"/>
          <a:r>
            <a:rPr lang="lv-LV" sz="900" b="1" i="0" baseline="0" noProof="1">
              <a:solidFill>
                <a:sysClr val="windowText" lastClr="000000"/>
              </a:solidFill>
              <a:effectLst/>
              <a:latin typeface="Arial" panose="020B0604020202020204" pitchFamily="34" charset="0"/>
              <a:ea typeface="+mn-ea"/>
              <a:cs typeface="Arial" panose="020B0604020202020204" pitchFamily="34" charset="0"/>
            </a:rPr>
            <a:t> € 50</a:t>
          </a:r>
          <a:endParaRPr lang="lv-LV" sz="900" noProof="1">
            <a:solidFill>
              <a:sysClr val="windowText" lastClr="000000"/>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0.64394</cdr:x>
      <cdr:y>0</cdr:y>
    </cdr:from>
    <cdr:to>
      <cdr:x>0.7197</cdr:x>
      <cdr:y>0.0849</cdr:y>
    </cdr:to>
    <cdr:sp macro="" textlink="">
      <cdr:nvSpPr>
        <cdr:cNvPr id="7" name="Text Box 1037"/>
        <cdr:cNvSpPr txBox="1">
          <a:spLocks xmlns:a="http://schemas.openxmlformats.org/drawingml/2006/main" noChangeArrowheads="1"/>
        </cdr:cNvSpPr>
      </cdr:nvSpPr>
      <cdr:spPr bwMode="auto">
        <a:xfrm xmlns:a="http://schemas.openxmlformats.org/drawingml/2006/main">
          <a:off x="6120680" y="0"/>
          <a:ext cx="720080" cy="479307"/>
        </a:xfrm>
        <a:prstGeom xmlns:a="http://schemas.openxmlformats.org/drawingml/2006/main" prst="rect">
          <a:avLst/>
        </a:prstGeom>
        <a:solidFill xmlns:a="http://schemas.openxmlformats.org/drawingml/2006/main">
          <a:schemeClr val="accent3">
            <a:lumMod val="40000"/>
            <a:lumOff val="6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900" b="1" i="0" baseline="0" noProof="1">
              <a:solidFill>
                <a:sysClr val="windowText" lastClr="000000"/>
              </a:solidFill>
              <a:effectLst/>
              <a:latin typeface="Arial" panose="020B0604020202020204" pitchFamily="34" charset="0"/>
              <a:ea typeface="+mn-ea"/>
              <a:cs typeface="Arial" panose="020B0604020202020204" pitchFamily="34" charset="0"/>
            </a:rPr>
            <a:t>No € 30</a:t>
          </a:r>
          <a:r>
            <a:rPr lang="en-GB" sz="900" b="1" i="0" baseline="0" noProof="1">
              <a:solidFill>
                <a:sysClr val="windowText" lastClr="000000"/>
              </a:solidFill>
              <a:effectLst/>
              <a:latin typeface="Arial" panose="020B0604020202020204" pitchFamily="34" charset="0"/>
              <a:ea typeface="+mn-ea"/>
              <a:cs typeface="Arial" panose="020B0604020202020204" pitchFamily="34" charset="0"/>
            </a:rPr>
            <a:t/>
          </a:r>
          <a:br>
            <a:rPr lang="en-GB" sz="900" b="1" i="0" baseline="0" noProof="1">
              <a:solidFill>
                <a:sysClr val="windowText" lastClr="000000"/>
              </a:solidFill>
              <a:effectLst/>
              <a:latin typeface="Arial" panose="020B0604020202020204" pitchFamily="34" charset="0"/>
              <a:ea typeface="+mn-ea"/>
              <a:cs typeface="Arial" panose="020B0604020202020204" pitchFamily="34" charset="0"/>
            </a:rPr>
          </a:br>
          <a:r>
            <a:rPr lang="lv-LV" sz="900" b="1" i="0" baseline="0" noProof="1">
              <a:solidFill>
                <a:sysClr val="windowText" lastClr="000000"/>
              </a:solidFill>
              <a:effectLst/>
              <a:latin typeface="Arial" panose="020B0604020202020204" pitchFamily="34" charset="0"/>
              <a:ea typeface="+mn-ea"/>
              <a:cs typeface="Arial" panose="020B0604020202020204" pitchFamily="34" charset="0"/>
            </a:rPr>
            <a:t>līdz</a:t>
          </a:r>
          <a:r>
            <a:rPr lang="en-GB" sz="900" b="1" i="0" baseline="0" noProof="1">
              <a:solidFill>
                <a:sysClr val="windowText" lastClr="000000"/>
              </a:solidFill>
              <a:effectLst/>
              <a:latin typeface="Arial" panose="020B0604020202020204" pitchFamily="34" charset="0"/>
              <a:ea typeface="+mn-ea"/>
              <a:cs typeface="Arial" panose="020B0604020202020204" pitchFamily="34" charset="0"/>
            </a:rPr>
            <a:t> </a:t>
          </a:r>
          <a:r>
            <a:rPr lang="lv-LV" sz="900" b="1" i="0" baseline="0" noProof="1">
              <a:solidFill>
                <a:sysClr val="windowText" lastClr="000000"/>
              </a:solidFill>
              <a:effectLst/>
              <a:latin typeface="Arial" panose="020B0604020202020204" pitchFamily="34" charset="0"/>
              <a:ea typeface="+mn-ea"/>
              <a:cs typeface="Arial" panose="020B0604020202020204" pitchFamily="34" charset="0"/>
            </a:rPr>
            <a:t>€ 50</a:t>
          </a:r>
        </a:p>
      </cdr:txBody>
    </cdr:sp>
  </cdr:relSizeAnchor>
  <cdr:relSizeAnchor xmlns:cdr="http://schemas.openxmlformats.org/drawingml/2006/chartDrawing">
    <cdr:from>
      <cdr:x>0.80303</cdr:x>
      <cdr:y>0</cdr:y>
    </cdr:from>
    <cdr:to>
      <cdr:x>0.96734</cdr:x>
      <cdr:y>0.0849</cdr:y>
    </cdr:to>
    <cdr:sp macro="" textlink="">
      <cdr:nvSpPr>
        <cdr:cNvPr id="9" name="Text Box 1037"/>
        <cdr:cNvSpPr txBox="1">
          <a:spLocks xmlns:a="http://schemas.openxmlformats.org/drawingml/2006/main" noChangeArrowheads="1"/>
        </cdr:cNvSpPr>
      </cdr:nvSpPr>
      <cdr:spPr bwMode="auto">
        <a:xfrm xmlns:a="http://schemas.openxmlformats.org/drawingml/2006/main">
          <a:off x="7632848" y="0"/>
          <a:ext cx="1561767" cy="479307"/>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900" b="1" i="0" baseline="0" noProof="1">
              <a:solidFill>
                <a:sysClr val="windowText" lastClr="000000"/>
              </a:solidFill>
              <a:effectLst/>
              <a:latin typeface="Arial" panose="020B0604020202020204" pitchFamily="34" charset="0"/>
              <a:ea typeface="+mn-ea"/>
              <a:cs typeface="Arial" panose="020B0604020202020204" pitchFamily="34" charset="0"/>
            </a:rPr>
            <a:t>Grūti pateikt</a:t>
          </a:r>
        </a:p>
      </cdr:txBody>
    </cdr:sp>
  </cdr:relSizeAnchor>
</c:userShapes>
</file>

<file path=ppt/drawings/drawing3.xml><?xml version="1.0" encoding="utf-8"?>
<c:userShapes xmlns:c="http://schemas.openxmlformats.org/drawingml/2006/chart">
  <cdr:relSizeAnchor xmlns:cdr="http://schemas.openxmlformats.org/drawingml/2006/chartDrawing">
    <cdr:from>
      <cdr:x>0.59115</cdr:x>
      <cdr:y>0</cdr:y>
    </cdr:from>
    <cdr:to>
      <cdr:x>0.69091</cdr:x>
      <cdr:y>0.09558</cdr:y>
    </cdr:to>
    <cdr:sp macro="" textlink="">
      <cdr:nvSpPr>
        <cdr:cNvPr id="14" name="Text Box 1037"/>
        <cdr:cNvSpPr txBox="1">
          <a:spLocks xmlns:a="http://schemas.openxmlformats.org/drawingml/2006/main" noChangeArrowheads="1"/>
        </cdr:cNvSpPr>
      </cdr:nvSpPr>
      <cdr:spPr bwMode="auto">
        <a:xfrm xmlns:a="http://schemas.openxmlformats.org/drawingml/2006/main">
          <a:off x="4682428" y="0"/>
          <a:ext cx="790187" cy="532717"/>
        </a:xfrm>
        <a:prstGeom xmlns:a="http://schemas.openxmlformats.org/drawingml/2006/main" prst="rect">
          <a:avLst/>
        </a:prstGeom>
        <a:solidFill xmlns:a="http://schemas.openxmlformats.org/drawingml/2006/main">
          <a:schemeClr val="accent3">
            <a:lumMod val="60000"/>
            <a:lumOff val="4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800" b="1" i="0" baseline="0" noProof="1">
              <a:solidFill>
                <a:sysClr val="windowText" lastClr="000000"/>
              </a:solidFill>
              <a:effectLst/>
              <a:latin typeface="Arial" panose="020B0604020202020204" pitchFamily="34" charset="0"/>
              <a:ea typeface="+mn-ea"/>
              <a:cs typeface="Arial" panose="020B0604020202020204" pitchFamily="34" charset="0"/>
            </a:rPr>
            <a:t>Zina, kur var iegādāties degvielu</a:t>
          </a:r>
          <a:endParaRPr lang="lv-LV" sz="800" noProof="1">
            <a:solidFill>
              <a:sysClr val="windowText" lastClr="000000"/>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0.47464</cdr:x>
      <cdr:y>0</cdr:y>
    </cdr:from>
    <cdr:to>
      <cdr:x>0.59265</cdr:x>
      <cdr:y>0.09558</cdr:y>
    </cdr:to>
    <cdr:sp macro="" textlink="">
      <cdr:nvSpPr>
        <cdr:cNvPr id="15" name="Text Box 1037"/>
        <cdr:cNvSpPr txBox="1">
          <a:spLocks xmlns:a="http://schemas.openxmlformats.org/drawingml/2006/main" noChangeArrowheads="1"/>
        </cdr:cNvSpPr>
      </cdr:nvSpPr>
      <cdr:spPr bwMode="auto">
        <a:xfrm xmlns:a="http://schemas.openxmlformats.org/drawingml/2006/main">
          <a:off x="3759566" y="0"/>
          <a:ext cx="934744" cy="532717"/>
        </a:xfrm>
        <a:prstGeom xmlns:a="http://schemas.openxmlformats.org/drawingml/2006/main" prst="rect">
          <a:avLst/>
        </a:prstGeom>
        <a:solidFill xmlns:a="http://schemas.openxmlformats.org/drawingml/2006/main">
          <a:srgbClr val="C00000"/>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800" b="1" i="0" baseline="0" noProof="1">
              <a:solidFill>
                <a:schemeClr val="bg1"/>
              </a:solidFill>
              <a:effectLst/>
              <a:latin typeface="Arial" panose="020B0604020202020204" pitchFamily="34" charset="0"/>
              <a:ea typeface="+mn-ea"/>
              <a:cs typeface="Arial" panose="020B0604020202020204" pitchFamily="34" charset="0"/>
            </a:rPr>
            <a:t>Zina, kur var iegādāties alkoholu</a:t>
          </a:r>
        </a:p>
      </cdr:txBody>
    </cdr:sp>
  </cdr:relSizeAnchor>
  <cdr:relSizeAnchor xmlns:cdr="http://schemas.openxmlformats.org/drawingml/2006/chartDrawing">
    <cdr:from>
      <cdr:x>0.35772</cdr:x>
      <cdr:y>0</cdr:y>
    </cdr:from>
    <cdr:to>
      <cdr:x>0.47463</cdr:x>
      <cdr:y>0.09566</cdr:y>
    </cdr:to>
    <cdr:sp macro="" textlink="">
      <cdr:nvSpPr>
        <cdr:cNvPr id="16" name="Text Box 1037"/>
        <cdr:cNvSpPr txBox="1">
          <a:spLocks xmlns:a="http://schemas.openxmlformats.org/drawingml/2006/main" noChangeArrowheads="1"/>
        </cdr:cNvSpPr>
      </cdr:nvSpPr>
      <cdr:spPr bwMode="auto">
        <a:xfrm xmlns:a="http://schemas.openxmlformats.org/drawingml/2006/main">
          <a:off x="3168352" y="0"/>
          <a:ext cx="1035438" cy="533140"/>
        </a:xfrm>
        <a:prstGeom xmlns:a="http://schemas.openxmlformats.org/drawingml/2006/main" prst="rect">
          <a:avLst/>
        </a:prstGeom>
        <a:solidFill xmlns:a="http://schemas.openxmlformats.org/drawingml/2006/main">
          <a:schemeClr val="accent3">
            <a:lumMod val="5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800" b="1" i="0" baseline="0" noProof="1">
              <a:solidFill>
                <a:schemeClr val="bg1"/>
              </a:solidFill>
              <a:effectLst/>
              <a:latin typeface="Arial" panose="020B0604020202020204" pitchFamily="34" charset="0"/>
              <a:ea typeface="+mn-ea"/>
              <a:cs typeface="Arial" panose="020B0604020202020204" pitchFamily="34" charset="0"/>
            </a:rPr>
            <a:t>Zina, kur var iegādāties cigaretes</a:t>
          </a:r>
          <a:endParaRPr lang="lv-LV" sz="800" noProof="1">
            <a:solidFill>
              <a:schemeClr val="bg1"/>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0.82927</cdr:x>
      <cdr:y>0</cdr:y>
    </cdr:from>
    <cdr:to>
      <cdr:x>0.98598</cdr:x>
      <cdr:y>0.09558</cdr:y>
    </cdr:to>
    <cdr:sp macro="" textlink="">
      <cdr:nvSpPr>
        <cdr:cNvPr id="7" name="Text Box 1037"/>
        <cdr:cNvSpPr txBox="1">
          <a:spLocks xmlns:a="http://schemas.openxmlformats.org/drawingml/2006/main" noChangeArrowheads="1"/>
        </cdr:cNvSpPr>
      </cdr:nvSpPr>
      <cdr:spPr bwMode="auto">
        <a:xfrm xmlns:a="http://schemas.openxmlformats.org/drawingml/2006/main">
          <a:off x="7344816" y="0"/>
          <a:ext cx="1387993" cy="532694"/>
        </a:xfrm>
        <a:prstGeom xmlns:a="http://schemas.openxmlformats.org/drawingml/2006/main" prst="rect">
          <a:avLst/>
        </a:prstGeom>
        <a:solidFill xmlns:a="http://schemas.openxmlformats.org/drawingml/2006/main">
          <a:schemeClr val="accent4">
            <a:lumMod val="5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800" b="1" i="0" baseline="0" noProof="1">
              <a:solidFill>
                <a:schemeClr val="bg1"/>
              </a:solidFill>
              <a:effectLst/>
              <a:latin typeface="Arial" panose="020B0604020202020204" pitchFamily="34" charset="0"/>
              <a:ea typeface="+mn-ea"/>
              <a:cs typeface="Arial" panose="020B0604020202020204" pitchFamily="34" charset="0"/>
            </a:rPr>
            <a:t>Nē</a:t>
          </a:r>
        </a:p>
      </cdr:txBody>
    </cdr:sp>
  </cdr:relSizeAnchor>
  <cdr:relSizeAnchor xmlns:cdr="http://schemas.openxmlformats.org/drawingml/2006/chartDrawing">
    <cdr:from>
      <cdr:x>0.69091</cdr:x>
      <cdr:y>0</cdr:y>
    </cdr:from>
    <cdr:to>
      <cdr:x>0.82927</cdr:x>
      <cdr:y>0.09558</cdr:y>
    </cdr:to>
    <cdr:sp macro="" textlink="">
      <cdr:nvSpPr>
        <cdr:cNvPr id="6" name="Text Box 1037">
          <a:extLst xmlns:a="http://schemas.openxmlformats.org/drawingml/2006/main">
            <a:ext uri="{FF2B5EF4-FFF2-40B4-BE49-F238E27FC236}">
              <a16:creationId xmlns="" xmlns:a16="http://schemas.microsoft.com/office/drawing/2014/main" id="{FA847FE6-E64E-495E-A0E1-990E963C3D88}"/>
            </a:ext>
          </a:extLst>
        </cdr:cNvPr>
        <cdr:cNvSpPr txBox="1">
          <a:spLocks xmlns:a="http://schemas.openxmlformats.org/drawingml/2006/main" noChangeArrowheads="1"/>
        </cdr:cNvSpPr>
      </cdr:nvSpPr>
      <cdr:spPr bwMode="auto">
        <a:xfrm xmlns:a="http://schemas.openxmlformats.org/drawingml/2006/main">
          <a:off x="6119379" y="0"/>
          <a:ext cx="1225437" cy="532694"/>
        </a:xfrm>
        <a:prstGeom xmlns:a="http://schemas.openxmlformats.org/drawingml/2006/main" prst="rect">
          <a:avLst/>
        </a:prstGeom>
        <a:solidFill xmlns:a="http://schemas.openxmlformats.org/drawingml/2006/main">
          <a:schemeClr val="accent3">
            <a:lumMod val="40000"/>
            <a:lumOff val="6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800" b="1" i="0" baseline="0" noProof="1">
              <a:solidFill>
                <a:sysClr val="windowText" lastClr="000000"/>
              </a:solidFill>
              <a:effectLst/>
              <a:latin typeface="Arial" panose="020B0604020202020204" pitchFamily="34" charset="0"/>
              <a:ea typeface="+mn-ea"/>
              <a:cs typeface="Arial" panose="020B0604020202020204" pitchFamily="34" charset="0"/>
            </a:rPr>
            <a:t>Zina, kur var iegādāties elektroniskās cigaretes, karsējamo tabaku vai nikotīna spilventiņus</a:t>
          </a:r>
          <a:endParaRPr lang="lv-LV" sz="800" noProof="1">
            <a:solidFill>
              <a:sysClr val="windowText" lastClr="000000"/>
            </a:solidFill>
            <a:effectLst/>
            <a:latin typeface="Arial" panose="020B0604020202020204" pitchFamily="34" charset="0"/>
            <a:cs typeface="Arial" panose="020B0604020202020204"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0.5199</cdr:x>
      <cdr:y>0</cdr:y>
    </cdr:from>
    <cdr:to>
      <cdr:x>0.70567</cdr:x>
      <cdr:y>0.15982</cdr:y>
    </cdr:to>
    <cdr:sp macro="" textlink="">
      <cdr:nvSpPr>
        <cdr:cNvPr id="2" name="Text Box 1037">
          <a:extLst xmlns:a="http://schemas.openxmlformats.org/drawingml/2006/main">
            <a:ext uri="{FF2B5EF4-FFF2-40B4-BE49-F238E27FC236}">
              <a16:creationId xmlns="" xmlns:a16="http://schemas.microsoft.com/office/drawing/2014/main" id="{2BA1E5FD-E93F-41FD-86F3-AD852DC7F1E2}"/>
            </a:ext>
          </a:extLst>
        </cdr:cNvPr>
        <cdr:cNvSpPr txBox="1">
          <a:spLocks xmlns:a="http://schemas.openxmlformats.org/drawingml/2006/main" noChangeArrowheads="1"/>
        </cdr:cNvSpPr>
      </cdr:nvSpPr>
      <cdr:spPr bwMode="auto">
        <a:xfrm xmlns:a="http://schemas.openxmlformats.org/drawingml/2006/main">
          <a:off x="5328593" y="0"/>
          <a:ext cx="1904064" cy="529244"/>
        </a:xfrm>
        <a:prstGeom xmlns:a="http://schemas.openxmlformats.org/drawingml/2006/main" prst="rect">
          <a:avLst/>
        </a:prstGeom>
        <a:solidFill xmlns:a="http://schemas.openxmlformats.org/drawingml/2006/main">
          <a:srgbClr val="74D880"/>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noProof="1">
              <a:solidFill>
                <a:sysClr val="windowText" lastClr="000000"/>
              </a:solidFill>
              <a:effectLst/>
              <a:latin typeface="Arial" panose="020B0604020202020204" pitchFamily="34" charset="0"/>
              <a:ea typeface="+mn-ea"/>
              <a:cs typeface="Arial" panose="020B0604020202020204" pitchFamily="34" charset="0"/>
            </a:rPr>
            <a:t>Drīzāk nosodāma</a:t>
          </a:r>
          <a:endParaRPr lang="lv-LV" sz="1000" noProof="1">
            <a:solidFill>
              <a:sysClr val="windowText" lastClr="000000"/>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0.41399</cdr:x>
      <cdr:y>0</cdr:y>
    </cdr:from>
    <cdr:to>
      <cdr:x>0.52219</cdr:x>
      <cdr:y>0.15982</cdr:y>
    </cdr:to>
    <cdr:sp macro="" textlink="">
      <cdr:nvSpPr>
        <cdr:cNvPr id="3" name="Text Box 1037">
          <a:extLst xmlns:a="http://schemas.openxmlformats.org/drawingml/2006/main">
            <a:ext uri="{FF2B5EF4-FFF2-40B4-BE49-F238E27FC236}">
              <a16:creationId xmlns="" xmlns:a16="http://schemas.microsoft.com/office/drawing/2014/main" id="{E71C5CA6-4FC5-4B63-B72B-9F951E9D2745}"/>
            </a:ext>
          </a:extLst>
        </cdr:cNvPr>
        <cdr:cNvSpPr txBox="1">
          <a:spLocks xmlns:a="http://schemas.openxmlformats.org/drawingml/2006/main" noChangeArrowheads="1"/>
        </cdr:cNvSpPr>
      </cdr:nvSpPr>
      <cdr:spPr bwMode="auto">
        <a:xfrm xmlns:a="http://schemas.openxmlformats.org/drawingml/2006/main">
          <a:off x="3168352" y="0"/>
          <a:ext cx="828057" cy="529244"/>
        </a:xfrm>
        <a:prstGeom xmlns:a="http://schemas.openxmlformats.org/drawingml/2006/main" prst="rect">
          <a:avLst/>
        </a:prstGeom>
        <a:solidFill xmlns:a="http://schemas.openxmlformats.org/drawingml/2006/main">
          <a:schemeClr val="accent3">
            <a:lumMod val="60000"/>
            <a:lumOff val="4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noProof="1">
              <a:solidFill>
                <a:sysClr val="windowText" lastClr="000000"/>
              </a:solidFill>
              <a:effectLst/>
              <a:latin typeface="Arial" panose="020B0604020202020204" pitchFamily="34" charset="0"/>
              <a:ea typeface="+mn-ea"/>
              <a:cs typeface="Arial" panose="020B0604020202020204" pitchFamily="34" charset="0"/>
            </a:rPr>
            <a:t>Drīzāk nav nosodāma</a:t>
          </a:r>
        </a:p>
      </cdr:txBody>
    </cdr:sp>
  </cdr:relSizeAnchor>
  <cdr:relSizeAnchor xmlns:cdr="http://schemas.openxmlformats.org/drawingml/2006/chartDrawing">
    <cdr:from>
      <cdr:x>0.26345</cdr:x>
      <cdr:y>0</cdr:y>
    </cdr:from>
    <cdr:to>
      <cdr:x>0.41399</cdr:x>
      <cdr:y>0.15994</cdr:y>
    </cdr:to>
    <cdr:sp macro="" textlink="">
      <cdr:nvSpPr>
        <cdr:cNvPr id="4" name="Text Box 1037">
          <a:extLst xmlns:a="http://schemas.openxmlformats.org/drawingml/2006/main">
            <a:ext uri="{FF2B5EF4-FFF2-40B4-BE49-F238E27FC236}">
              <a16:creationId xmlns="" xmlns:a16="http://schemas.microsoft.com/office/drawing/2014/main" id="{E21600F5-D98C-43D8-8237-E01AC5A1C558}"/>
            </a:ext>
          </a:extLst>
        </cdr:cNvPr>
        <cdr:cNvSpPr txBox="1">
          <a:spLocks xmlns:a="http://schemas.openxmlformats.org/drawingml/2006/main" noChangeArrowheads="1"/>
        </cdr:cNvSpPr>
      </cdr:nvSpPr>
      <cdr:spPr bwMode="auto">
        <a:xfrm xmlns:a="http://schemas.openxmlformats.org/drawingml/2006/main">
          <a:off x="2016225" y="0"/>
          <a:ext cx="1152128" cy="529641"/>
        </a:xfrm>
        <a:prstGeom xmlns:a="http://schemas.openxmlformats.org/drawingml/2006/main" prst="rect">
          <a:avLst/>
        </a:prstGeom>
        <a:solidFill xmlns:a="http://schemas.openxmlformats.org/drawingml/2006/main">
          <a:schemeClr val="accent3">
            <a:lumMod val="5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noProof="1">
              <a:solidFill>
                <a:schemeClr val="bg1"/>
              </a:solidFill>
              <a:effectLst/>
              <a:latin typeface="Arial" panose="020B0604020202020204" pitchFamily="34" charset="0"/>
              <a:ea typeface="+mn-ea"/>
              <a:cs typeface="Arial" panose="020B0604020202020204" pitchFamily="34" charset="0"/>
            </a:rPr>
            <a:t>Nemaz nav nosodāma</a:t>
          </a:r>
          <a:endParaRPr lang="lv-LV" sz="1000" noProof="1">
            <a:solidFill>
              <a:schemeClr val="bg1"/>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0.88523</cdr:x>
      <cdr:y>0</cdr:y>
    </cdr:from>
    <cdr:to>
      <cdr:x>0.98198</cdr:x>
      <cdr:y>0.15982</cdr:y>
    </cdr:to>
    <cdr:sp macro="" textlink="">
      <cdr:nvSpPr>
        <cdr:cNvPr id="5" name="Text Box 1037">
          <a:extLst xmlns:a="http://schemas.openxmlformats.org/drawingml/2006/main">
            <a:ext uri="{FF2B5EF4-FFF2-40B4-BE49-F238E27FC236}">
              <a16:creationId xmlns="" xmlns:a16="http://schemas.microsoft.com/office/drawing/2014/main" id="{C7E317C6-1106-47CF-9BFC-583511CB447A}"/>
            </a:ext>
          </a:extLst>
        </cdr:cNvPr>
        <cdr:cNvSpPr txBox="1">
          <a:spLocks xmlns:a="http://schemas.openxmlformats.org/drawingml/2006/main" noChangeArrowheads="1"/>
        </cdr:cNvSpPr>
      </cdr:nvSpPr>
      <cdr:spPr bwMode="auto">
        <a:xfrm xmlns:a="http://schemas.openxmlformats.org/drawingml/2006/main">
          <a:off x="9073008" y="0"/>
          <a:ext cx="991645" cy="529244"/>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noProof="1">
              <a:solidFill>
                <a:sysClr val="windowText" lastClr="000000"/>
              </a:solidFill>
              <a:effectLst/>
              <a:latin typeface="Arial" panose="020B0604020202020204" pitchFamily="34" charset="0"/>
              <a:ea typeface="+mn-ea"/>
              <a:cs typeface="Arial" panose="020B0604020202020204" pitchFamily="34" charset="0"/>
            </a:rPr>
            <a:t>Grūti pateikt</a:t>
          </a:r>
        </a:p>
      </cdr:txBody>
    </cdr:sp>
  </cdr:relSizeAnchor>
  <cdr:relSizeAnchor xmlns:cdr="http://schemas.openxmlformats.org/drawingml/2006/chartDrawing">
    <cdr:from>
      <cdr:x>0.70567</cdr:x>
      <cdr:y>0</cdr:y>
    </cdr:from>
    <cdr:to>
      <cdr:x>0.88523</cdr:x>
      <cdr:y>0.15982</cdr:y>
    </cdr:to>
    <cdr:sp macro="" textlink="">
      <cdr:nvSpPr>
        <cdr:cNvPr id="6" name="Text Box 1037">
          <a:extLst xmlns:a="http://schemas.openxmlformats.org/drawingml/2006/main">
            <a:ext uri="{FF2B5EF4-FFF2-40B4-BE49-F238E27FC236}">
              <a16:creationId xmlns="" xmlns:a16="http://schemas.microsoft.com/office/drawing/2014/main" id="{0E05703D-1BB0-441C-A765-88771D711985}"/>
            </a:ext>
          </a:extLst>
        </cdr:cNvPr>
        <cdr:cNvSpPr txBox="1">
          <a:spLocks xmlns:a="http://schemas.openxmlformats.org/drawingml/2006/main" noChangeArrowheads="1"/>
        </cdr:cNvSpPr>
      </cdr:nvSpPr>
      <cdr:spPr bwMode="auto">
        <a:xfrm xmlns:a="http://schemas.openxmlformats.org/drawingml/2006/main">
          <a:off x="7232656" y="0"/>
          <a:ext cx="1840352" cy="529244"/>
        </a:xfrm>
        <a:prstGeom xmlns:a="http://schemas.openxmlformats.org/drawingml/2006/main" prst="rect">
          <a:avLst/>
        </a:prstGeom>
        <a:solidFill xmlns:a="http://schemas.openxmlformats.org/drawingml/2006/main">
          <a:schemeClr val="accent4">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noProof="1">
              <a:solidFill>
                <a:schemeClr val="bg1"/>
              </a:solidFill>
              <a:effectLst/>
              <a:latin typeface="Arial" panose="020B0604020202020204" pitchFamily="34" charset="0"/>
              <a:ea typeface="+mn-ea"/>
              <a:cs typeface="Arial" panose="020B0604020202020204" pitchFamily="34" charset="0"/>
            </a:rPr>
            <a:t>Ļoti nosodāma</a:t>
          </a:r>
          <a:endParaRPr lang="lv-LV" sz="1000" noProof="1">
            <a:solidFill>
              <a:schemeClr val="bg1"/>
            </a:solidFill>
            <a:effectLst/>
            <a:latin typeface="Arial" panose="020B0604020202020204" pitchFamily="34" charset="0"/>
            <a:cs typeface="Arial" panose="020B0604020202020204" pitchFamily="34"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0.61261</cdr:x>
      <cdr:y>0</cdr:y>
    </cdr:from>
    <cdr:to>
      <cdr:x>0.72973</cdr:x>
      <cdr:y>0.07776</cdr:y>
    </cdr:to>
    <cdr:sp macro="" textlink="">
      <cdr:nvSpPr>
        <cdr:cNvPr id="7" name="Text Box 1037">
          <a:extLst xmlns:a="http://schemas.openxmlformats.org/drawingml/2006/main">
            <a:ext uri="{FF2B5EF4-FFF2-40B4-BE49-F238E27FC236}">
              <a16:creationId xmlns="" xmlns:a16="http://schemas.microsoft.com/office/drawing/2014/main" id="{393AE19E-F567-4A86-9B3A-2298CA2744D6}"/>
            </a:ext>
          </a:extLst>
        </cdr:cNvPr>
        <cdr:cNvSpPr txBox="1">
          <a:spLocks xmlns:a="http://schemas.openxmlformats.org/drawingml/2006/main" noChangeArrowheads="1"/>
        </cdr:cNvSpPr>
      </cdr:nvSpPr>
      <cdr:spPr bwMode="auto">
        <a:xfrm xmlns:a="http://schemas.openxmlformats.org/drawingml/2006/main">
          <a:off x="4896544" y="0"/>
          <a:ext cx="936104" cy="433387"/>
        </a:xfrm>
        <a:prstGeom xmlns:a="http://schemas.openxmlformats.org/drawingml/2006/main" prst="rect">
          <a:avLst/>
        </a:prstGeom>
        <a:solidFill xmlns:a="http://schemas.openxmlformats.org/drawingml/2006/main">
          <a:srgbClr val="74D880"/>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900" b="1" i="0" baseline="0" noProof="1">
              <a:solidFill>
                <a:sysClr val="windowText" lastClr="000000"/>
              </a:solidFill>
              <a:effectLst/>
              <a:latin typeface="Arial" panose="020B0604020202020204" pitchFamily="34" charset="0"/>
              <a:ea typeface="+mn-ea"/>
              <a:cs typeface="Arial" panose="020B0604020202020204" pitchFamily="34" charset="0"/>
            </a:rPr>
            <a:t>Drīzāk nosodāma</a:t>
          </a:r>
          <a:endParaRPr lang="lv-LV" sz="900" noProof="1">
            <a:solidFill>
              <a:sysClr val="windowText" lastClr="000000"/>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0.53153</cdr:x>
      <cdr:y>0</cdr:y>
    </cdr:from>
    <cdr:to>
      <cdr:x>0.61261</cdr:x>
      <cdr:y>0.07776</cdr:y>
    </cdr:to>
    <cdr:sp macro="" textlink="">
      <cdr:nvSpPr>
        <cdr:cNvPr id="8" name="Text Box 1037">
          <a:extLst xmlns:a="http://schemas.openxmlformats.org/drawingml/2006/main">
            <a:ext uri="{FF2B5EF4-FFF2-40B4-BE49-F238E27FC236}">
              <a16:creationId xmlns="" xmlns:a16="http://schemas.microsoft.com/office/drawing/2014/main" id="{48D48050-3161-48ED-9BF9-2707CC3930FA}"/>
            </a:ext>
          </a:extLst>
        </cdr:cNvPr>
        <cdr:cNvSpPr txBox="1">
          <a:spLocks xmlns:a="http://schemas.openxmlformats.org/drawingml/2006/main" noChangeArrowheads="1"/>
        </cdr:cNvSpPr>
      </cdr:nvSpPr>
      <cdr:spPr bwMode="auto">
        <a:xfrm xmlns:a="http://schemas.openxmlformats.org/drawingml/2006/main">
          <a:off x="4248472" y="0"/>
          <a:ext cx="648063" cy="433378"/>
        </a:xfrm>
        <a:prstGeom xmlns:a="http://schemas.openxmlformats.org/drawingml/2006/main" prst="rect">
          <a:avLst/>
        </a:prstGeom>
        <a:solidFill xmlns:a="http://schemas.openxmlformats.org/drawingml/2006/main">
          <a:schemeClr val="accent3">
            <a:lumMod val="60000"/>
            <a:lumOff val="4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900" b="1" i="0" baseline="0" noProof="1">
              <a:solidFill>
                <a:sysClr val="windowText" lastClr="000000"/>
              </a:solidFill>
              <a:effectLst/>
              <a:latin typeface="Arial" panose="020B0604020202020204" pitchFamily="34" charset="0"/>
              <a:ea typeface="+mn-ea"/>
              <a:cs typeface="Arial" panose="020B0604020202020204" pitchFamily="34" charset="0"/>
            </a:rPr>
            <a:t>Drīzāk nav nosodāma</a:t>
          </a:r>
        </a:p>
      </cdr:txBody>
    </cdr:sp>
  </cdr:relSizeAnchor>
  <cdr:relSizeAnchor xmlns:cdr="http://schemas.openxmlformats.org/drawingml/2006/chartDrawing">
    <cdr:from>
      <cdr:x>0.38739</cdr:x>
      <cdr:y>0</cdr:y>
    </cdr:from>
    <cdr:to>
      <cdr:x>0.53153</cdr:x>
      <cdr:y>0.07782</cdr:y>
    </cdr:to>
    <cdr:sp macro="" textlink="">
      <cdr:nvSpPr>
        <cdr:cNvPr id="9" name="Text Box 1037">
          <a:extLst xmlns:a="http://schemas.openxmlformats.org/drawingml/2006/main">
            <a:ext uri="{FF2B5EF4-FFF2-40B4-BE49-F238E27FC236}">
              <a16:creationId xmlns="" xmlns:a16="http://schemas.microsoft.com/office/drawing/2014/main" id="{1316E8C8-9A19-470E-B5B0-E5E773C3EE9F}"/>
            </a:ext>
          </a:extLst>
        </cdr:cNvPr>
        <cdr:cNvSpPr txBox="1">
          <a:spLocks xmlns:a="http://schemas.openxmlformats.org/drawingml/2006/main" noChangeArrowheads="1"/>
        </cdr:cNvSpPr>
      </cdr:nvSpPr>
      <cdr:spPr bwMode="auto">
        <a:xfrm xmlns:a="http://schemas.openxmlformats.org/drawingml/2006/main">
          <a:off x="3096377" y="0"/>
          <a:ext cx="1152095" cy="433712"/>
        </a:xfrm>
        <a:prstGeom xmlns:a="http://schemas.openxmlformats.org/drawingml/2006/main" prst="rect">
          <a:avLst/>
        </a:prstGeom>
        <a:solidFill xmlns:a="http://schemas.openxmlformats.org/drawingml/2006/main">
          <a:schemeClr val="accent3">
            <a:lumMod val="5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900" b="1" i="0" baseline="0" noProof="1">
              <a:solidFill>
                <a:schemeClr val="bg1"/>
              </a:solidFill>
              <a:effectLst/>
              <a:latin typeface="Arial" panose="020B0604020202020204" pitchFamily="34" charset="0"/>
              <a:ea typeface="+mn-ea"/>
              <a:cs typeface="Arial" panose="020B0604020202020204" pitchFamily="34" charset="0"/>
            </a:rPr>
            <a:t>Nemaz nav nosodāma</a:t>
          </a:r>
          <a:endParaRPr lang="lv-LV" sz="900" noProof="1">
            <a:solidFill>
              <a:schemeClr val="bg1"/>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0.87273</cdr:x>
      <cdr:y>0</cdr:y>
    </cdr:from>
    <cdr:to>
      <cdr:x>0.94595</cdr:x>
      <cdr:y>0.07776</cdr:y>
    </cdr:to>
    <cdr:sp macro="" textlink="">
      <cdr:nvSpPr>
        <cdr:cNvPr id="10" name="Text Box 1037">
          <a:extLst xmlns:a="http://schemas.openxmlformats.org/drawingml/2006/main">
            <a:ext uri="{FF2B5EF4-FFF2-40B4-BE49-F238E27FC236}">
              <a16:creationId xmlns="" xmlns:a16="http://schemas.microsoft.com/office/drawing/2014/main" id="{1C3BEE50-6DF0-4D05-A36C-3430471623BF}"/>
            </a:ext>
          </a:extLst>
        </cdr:cNvPr>
        <cdr:cNvSpPr txBox="1">
          <a:spLocks xmlns:a="http://schemas.openxmlformats.org/drawingml/2006/main" noChangeArrowheads="1"/>
        </cdr:cNvSpPr>
      </cdr:nvSpPr>
      <cdr:spPr bwMode="auto">
        <a:xfrm xmlns:a="http://schemas.openxmlformats.org/drawingml/2006/main">
          <a:off x="6975612" y="0"/>
          <a:ext cx="585228" cy="433387"/>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900" b="1" i="0" baseline="0" noProof="1">
              <a:solidFill>
                <a:sysClr val="windowText" lastClr="000000"/>
              </a:solidFill>
              <a:effectLst/>
              <a:latin typeface="Arial" panose="020B0604020202020204" pitchFamily="34" charset="0"/>
              <a:ea typeface="+mn-ea"/>
              <a:cs typeface="Arial" panose="020B0604020202020204" pitchFamily="34" charset="0"/>
            </a:rPr>
            <a:t>Grūti pateikt</a:t>
          </a:r>
        </a:p>
      </cdr:txBody>
    </cdr:sp>
  </cdr:relSizeAnchor>
  <cdr:relSizeAnchor xmlns:cdr="http://schemas.openxmlformats.org/drawingml/2006/chartDrawing">
    <cdr:from>
      <cdr:x>0.72973</cdr:x>
      <cdr:y>0</cdr:y>
    </cdr:from>
    <cdr:to>
      <cdr:x>0.87401</cdr:x>
      <cdr:y>0.07776</cdr:y>
    </cdr:to>
    <cdr:sp macro="" textlink="">
      <cdr:nvSpPr>
        <cdr:cNvPr id="11" name="Text Box 1037">
          <a:extLst xmlns:a="http://schemas.openxmlformats.org/drawingml/2006/main">
            <a:ext uri="{FF2B5EF4-FFF2-40B4-BE49-F238E27FC236}">
              <a16:creationId xmlns="" xmlns:a16="http://schemas.microsoft.com/office/drawing/2014/main" id="{6E323A0D-1132-4F46-ACCD-4498AF99930E}"/>
            </a:ext>
          </a:extLst>
        </cdr:cNvPr>
        <cdr:cNvSpPr txBox="1">
          <a:spLocks xmlns:a="http://schemas.openxmlformats.org/drawingml/2006/main" noChangeArrowheads="1"/>
        </cdr:cNvSpPr>
      </cdr:nvSpPr>
      <cdr:spPr bwMode="auto">
        <a:xfrm xmlns:a="http://schemas.openxmlformats.org/drawingml/2006/main">
          <a:off x="5832648" y="0"/>
          <a:ext cx="1153189" cy="433387"/>
        </a:xfrm>
        <a:prstGeom xmlns:a="http://schemas.openxmlformats.org/drawingml/2006/main" prst="rect">
          <a:avLst/>
        </a:prstGeom>
        <a:solidFill xmlns:a="http://schemas.openxmlformats.org/drawingml/2006/main">
          <a:schemeClr val="accent4">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900" b="1" i="0" baseline="0" noProof="1">
              <a:solidFill>
                <a:schemeClr val="bg1"/>
              </a:solidFill>
              <a:effectLst/>
              <a:latin typeface="Arial" panose="020B0604020202020204" pitchFamily="34" charset="0"/>
              <a:ea typeface="+mn-ea"/>
              <a:cs typeface="Arial" panose="020B0604020202020204" pitchFamily="34" charset="0"/>
            </a:rPr>
            <a:t>Ļoti nosodāma</a:t>
          </a:r>
          <a:endParaRPr lang="lv-LV" sz="900" noProof="1">
            <a:solidFill>
              <a:schemeClr val="bg1"/>
            </a:solidFill>
            <a:effectLst/>
            <a:latin typeface="Arial" panose="020B0604020202020204" pitchFamily="34" charset="0"/>
            <a:cs typeface="Arial" panose="020B0604020202020204" pitchFamily="34" charset="0"/>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0.48</cdr:x>
      <cdr:y>0.04009</cdr:y>
    </cdr:from>
    <cdr:to>
      <cdr:x>0.62995</cdr:x>
      <cdr:y>0.21625</cdr:y>
    </cdr:to>
    <cdr:sp macro="" textlink="">
      <cdr:nvSpPr>
        <cdr:cNvPr id="7" name="Text Box 1037">
          <a:extLst xmlns:a="http://schemas.openxmlformats.org/drawingml/2006/main">
            <a:ext uri="{FF2B5EF4-FFF2-40B4-BE49-F238E27FC236}">
              <a16:creationId xmlns="" xmlns:a16="http://schemas.microsoft.com/office/drawing/2014/main" id="{AC33CD2E-CA90-4589-8766-8CF82C7CC69B}"/>
            </a:ext>
          </a:extLst>
        </cdr:cNvPr>
        <cdr:cNvSpPr txBox="1">
          <a:spLocks xmlns:a="http://schemas.openxmlformats.org/drawingml/2006/main" noChangeArrowheads="1"/>
        </cdr:cNvSpPr>
      </cdr:nvSpPr>
      <cdr:spPr bwMode="auto">
        <a:xfrm xmlns:a="http://schemas.openxmlformats.org/drawingml/2006/main">
          <a:off x="5184576" y="152984"/>
          <a:ext cx="1619649" cy="672319"/>
        </a:xfrm>
        <a:prstGeom xmlns:a="http://schemas.openxmlformats.org/drawingml/2006/main" prst="rect">
          <a:avLst/>
        </a:prstGeom>
        <a:solidFill xmlns:a="http://schemas.openxmlformats.org/drawingml/2006/main">
          <a:srgbClr val="74D880"/>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GB" sz="1000" b="1" i="0" baseline="0" noProof="1">
              <a:solidFill>
                <a:sysClr val="windowText" lastClr="000000"/>
              </a:solidFill>
              <a:effectLst/>
              <a:latin typeface="Arial" panose="020B0604020202020204" pitchFamily="34" charset="0"/>
              <a:ea typeface="+mn-ea"/>
              <a:cs typeface="Arial" panose="020B0604020202020204" pitchFamily="34" charset="0"/>
            </a:rPr>
            <a:t>Sodam būtu jābūt nelielam/</a:t>
          </a:r>
          <a:br>
            <a:rPr lang="en-GB" sz="1000" b="1" i="0" baseline="0" noProof="1">
              <a:solidFill>
                <a:sysClr val="windowText" lastClr="000000"/>
              </a:solidFill>
              <a:effectLst/>
              <a:latin typeface="Arial" panose="020B0604020202020204" pitchFamily="34" charset="0"/>
              <a:ea typeface="+mn-ea"/>
              <a:cs typeface="Arial" panose="020B0604020202020204" pitchFamily="34" charset="0"/>
            </a:rPr>
          </a:br>
          <a:r>
            <a:rPr lang="en-GB" sz="1000" b="1" i="0" baseline="0" noProof="1">
              <a:solidFill>
                <a:sysClr val="windowText" lastClr="000000"/>
              </a:solidFill>
              <a:effectLst/>
              <a:latin typeface="Arial" panose="020B0604020202020204" pitchFamily="34" charset="0"/>
              <a:ea typeface="+mn-ea"/>
              <a:cs typeface="Arial" panose="020B0604020202020204" pitchFamily="34" charset="0"/>
            </a:rPr>
            <a:t>simboliskam</a:t>
          </a:r>
          <a:endParaRPr lang="en-GB" sz="1000" noProof="1">
            <a:solidFill>
              <a:sysClr val="windowText" lastClr="000000"/>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0.38189</cdr:x>
      <cdr:y>0.04009</cdr:y>
    </cdr:from>
    <cdr:to>
      <cdr:x>0.48</cdr:x>
      <cdr:y>0.21625</cdr:y>
    </cdr:to>
    <cdr:sp macro="" textlink="">
      <cdr:nvSpPr>
        <cdr:cNvPr id="8" name="Text Box 1037">
          <a:extLst xmlns:a="http://schemas.openxmlformats.org/drawingml/2006/main">
            <a:ext uri="{FF2B5EF4-FFF2-40B4-BE49-F238E27FC236}">
              <a16:creationId xmlns="" xmlns:a16="http://schemas.microsoft.com/office/drawing/2014/main" id="{A57DEEA5-604B-490E-B782-D48690DB559D}"/>
            </a:ext>
          </a:extLst>
        </cdr:cNvPr>
        <cdr:cNvSpPr txBox="1">
          <a:spLocks xmlns:a="http://schemas.openxmlformats.org/drawingml/2006/main" noChangeArrowheads="1"/>
        </cdr:cNvSpPr>
      </cdr:nvSpPr>
      <cdr:spPr bwMode="auto">
        <a:xfrm xmlns:a="http://schemas.openxmlformats.org/drawingml/2006/main">
          <a:off x="4124857" y="152984"/>
          <a:ext cx="1059720" cy="672319"/>
        </a:xfrm>
        <a:prstGeom xmlns:a="http://schemas.openxmlformats.org/drawingml/2006/main" prst="rect">
          <a:avLst/>
        </a:prstGeom>
        <a:solidFill xmlns:a="http://schemas.openxmlformats.org/drawingml/2006/main">
          <a:schemeClr val="accent3">
            <a:lumMod val="60000"/>
            <a:lumOff val="4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GB" sz="1000" b="1" i="0" baseline="0" noProof="1">
              <a:solidFill>
                <a:sysClr val="windowText" lastClr="000000"/>
              </a:solidFill>
              <a:effectLst/>
              <a:latin typeface="Arial" panose="020B0604020202020204" pitchFamily="34" charset="0"/>
              <a:ea typeface="+mn-ea"/>
              <a:cs typeface="Arial" panose="020B0604020202020204" pitchFamily="34" charset="0"/>
            </a:rPr>
            <a:t>Drīzāk nemaz nebūtu jāsoda</a:t>
          </a:r>
        </a:p>
      </cdr:txBody>
    </cdr:sp>
  </cdr:relSizeAnchor>
  <cdr:relSizeAnchor xmlns:cdr="http://schemas.openxmlformats.org/drawingml/2006/chartDrawing">
    <cdr:from>
      <cdr:x>0.28111</cdr:x>
      <cdr:y>0.04009</cdr:y>
    </cdr:from>
    <cdr:to>
      <cdr:x>0.38189</cdr:x>
      <cdr:y>0.21639</cdr:y>
    </cdr:to>
    <cdr:sp macro="" textlink="">
      <cdr:nvSpPr>
        <cdr:cNvPr id="9" name="Text Box 1037">
          <a:extLst xmlns:a="http://schemas.openxmlformats.org/drawingml/2006/main">
            <a:ext uri="{FF2B5EF4-FFF2-40B4-BE49-F238E27FC236}">
              <a16:creationId xmlns="" xmlns:a16="http://schemas.microsoft.com/office/drawing/2014/main" id="{3EAB90C1-6E71-400E-BDCD-B57FC62C55CE}"/>
            </a:ext>
          </a:extLst>
        </cdr:cNvPr>
        <cdr:cNvSpPr txBox="1">
          <a:spLocks xmlns:a="http://schemas.openxmlformats.org/drawingml/2006/main" noChangeArrowheads="1"/>
        </cdr:cNvSpPr>
      </cdr:nvSpPr>
      <cdr:spPr bwMode="auto">
        <a:xfrm xmlns:a="http://schemas.openxmlformats.org/drawingml/2006/main">
          <a:off x="3036363" y="152984"/>
          <a:ext cx="1088492" cy="672856"/>
        </a:xfrm>
        <a:prstGeom xmlns:a="http://schemas.openxmlformats.org/drawingml/2006/main" prst="rect">
          <a:avLst/>
        </a:prstGeom>
        <a:solidFill xmlns:a="http://schemas.openxmlformats.org/drawingml/2006/main">
          <a:schemeClr val="accent3">
            <a:lumMod val="5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GB" sz="1000" b="1" i="0" baseline="0" noProof="1">
              <a:solidFill>
                <a:schemeClr val="bg1"/>
              </a:solidFill>
              <a:effectLst/>
              <a:latin typeface="Arial" panose="020B0604020202020204" pitchFamily="34" charset="0"/>
              <a:ea typeface="+mn-ea"/>
              <a:cs typeface="Arial" panose="020B0604020202020204" pitchFamily="34" charset="0"/>
            </a:rPr>
            <a:t>Nekādā gadījuma nebūtu jāsoda</a:t>
          </a:r>
          <a:endParaRPr lang="en-GB" sz="1000" noProof="1">
            <a:solidFill>
              <a:schemeClr val="bg1"/>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0.83333</cdr:x>
      <cdr:y>0.04009</cdr:y>
    </cdr:from>
    <cdr:to>
      <cdr:x>0.92707</cdr:x>
      <cdr:y>0.21625</cdr:y>
    </cdr:to>
    <cdr:sp macro="" textlink="">
      <cdr:nvSpPr>
        <cdr:cNvPr id="10" name="Text Box 1037">
          <a:extLst xmlns:a="http://schemas.openxmlformats.org/drawingml/2006/main">
            <a:ext uri="{FF2B5EF4-FFF2-40B4-BE49-F238E27FC236}">
              <a16:creationId xmlns="" xmlns:a16="http://schemas.microsoft.com/office/drawing/2014/main" id="{8FC712B7-45B5-4243-A28C-43084043C08C}"/>
            </a:ext>
          </a:extLst>
        </cdr:cNvPr>
        <cdr:cNvSpPr txBox="1">
          <a:spLocks xmlns:a="http://schemas.openxmlformats.org/drawingml/2006/main" noChangeArrowheads="1"/>
        </cdr:cNvSpPr>
      </cdr:nvSpPr>
      <cdr:spPr bwMode="auto">
        <a:xfrm xmlns:a="http://schemas.openxmlformats.org/drawingml/2006/main">
          <a:off x="9001000" y="152984"/>
          <a:ext cx="1012446" cy="672319"/>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GB" sz="1000" b="1" i="0" baseline="0" noProof="1">
              <a:solidFill>
                <a:sysClr val="windowText" lastClr="000000"/>
              </a:solidFill>
              <a:effectLst/>
              <a:latin typeface="Arial" panose="020B0604020202020204" pitchFamily="34" charset="0"/>
              <a:ea typeface="+mn-ea"/>
              <a:cs typeface="Arial" panose="020B0604020202020204" pitchFamily="34" charset="0"/>
            </a:rPr>
            <a:t>Grūti pateikt</a:t>
          </a:r>
        </a:p>
      </cdr:txBody>
    </cdr:sp>
  </cdr:relSizeAnchor>
  <cdr:relSizeAnchor xmlns:cdr="http://schemas.openxmlformats.org/drawingml/2006/chartDrawing">
    <cdr:from>
      <cdr:x>0.62995</cdr:x>
      <cdr:y>0.04009</cdr:y>
    </cdr:from>
    <cdr:to>
      <cdr:x>0.83433</cdr:x>
      <cdr:y>0.21625</cdr:y>
    </cdr:to>
    <cdr:sp macro="" textlink="">
      <cdr:nvSpPr>
        <cdr:cNvPr id="11" name="Text Box 1037">
          <a:extLst xmlns:a="http://schemas.openxmlformats.org/drawingml/2006/main">
            <a:ext uri="{FF2B5EF4-FFF2-40B4-BE49-F238E27FC236}">
              <a16:creationId xmlns="" xmlns:a16="http://schemas.microsoft.com/office/drawing/2014/main" id="{424E5E63-C6F5-44F2-A47E-B4EAFECF1474}"/>
            </a:ext>
          </a:extLst>
        </cdr:cNvPr>
        <cdr:cNvSpPr txBox="1">
          <a:spLocks xmlns:a="http://schemas.openxmlformats.org/drawingml/2006/main" noChangeArrowheads="1"/>
        </cdr:cNvSpPr>
      </cdr:nvSpPr>
      <cdr:spPr bwMode="auto">
        <a:xfrm xmlns:a="http://schemas.openxmlformats.org/drawingml/2006/main">
          <a:off x="6804224" y="152984"/>
          <a:ext cx="2207587" cy="672319"/>
        </a:xfrm>
        <a:prstGeom xmlns:a="http://schemas.openxmlformats.org/drawingml/2006/main" prst="rect">
          <a:avLst/>
        </a:prstGeom>
        <a:solidFill xmlns:a="http://schemas.openxmlformats.org/drawingml/2006/main">
          <a:schemeClr val="accent4">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GB" sz="1000" b="1" i="0" baseline="0" noProof="1">
              <a:solidFill>
                <a:schemeClr val="bg1"/>
              </a:solidFill>
              <a:effectLst/>
              <a:latin typeface="Arial" panose="020B0604020202020204" pitchFamily="34" charset="0"/>
              <a:ea typeface="+mn-ea"/>
              <a:cs typeface="Arial" panose="020B0604020202020204" pitchFamily="34" charset="0"/>
            </a:rPr>
            <a:t>Sodam būtu jābūt bargam</a:t>
          </a:r>
          <a:endParaRPr lang="en-GB" sz="1000" noProof="1">
            <a:solidFill>
              <a:schemeClr val="bg1"/>
            </a:solidFill>
            <a:effectLst/>
            <a:latin typeface="Arial" panose="020B0604020202020204" pitchFamily="34" charset="0"/>
            <a:cs typeface="Arial" panose="020B0604020202020204" pitchFamily="34" charset="0"/>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0.66209</cdr:x>
      <cdr:y>0</cdr:y>
    </cdr:from>
    <cdr:to>
      <cdr:x>0.79193</cdr:x>
      <cdr:y>0.1592</cdr:y>
    </cdr:to>
    <cdr:sp macro="" textlink="">
      <cdr:nvSpPr>
        <cdr:cNvPr id="2" name="Text Box 1037">
          <a:extLst xmlns:a="http://schemas.openxmlformats.org/drawingml/2006/main">
            <a:ext uri="{FF2B5EF4-FFF2-40B4-BE49-F238E27FC236}">
              <a16:creationId xmlns="" xmlns:a16="http://schemas.microsoft.com/office/drawing/2014/main" id="{8C7421C0-E95D-40DB-991C-498225A30780}"/>
            </a:ext>
          </a:extLst>
        </cdr:cNvPr>
        <cdr:cNvSpPr txBox="1">
          <a:spLocks xmlns:a="http://schemas.openxmlformats.org/drawingml/2006/main" noChangeArrowheads="1"/>
        </cdr:cNvSpPr>
      </cdr:nvSpPr>
      <cdr:spPr bwMode="auto">
        <a:xfrm xmlns:a="http://schemas.openxmlformats.org/drawingml/2006/main">
          <a:off x="6150175" y="0"/>
          <a:ext cx="1206087" cy="576064"/>
        </a:xfrm>
        <a:prstGeom xmlns:a="http://schemas.openxmlformats.org/drawingml/2006/main" prst="rect">
          <a:avLst/>
        </a:prstGeom>
        <a:solidFill xmlns:a="http://schemas.openxmlformats.org/drawingml/2006/main">
          <a:srgbClr val="74D880"/>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noProof="1">
              <a:solidFill>
                <a:sysClr val="windowText" lastClr="000000"/>
              </a:solidFill>
              <a:effectLst/>
              <a:latin typeface="Arial" panose="020B0604020202020204" pitchFamily="34" charset="0"/>
              <a:ea typeface="+mn-ea"/>
              <a:cs typeface="Arial" panose="020B0604020202020204" pitchFamily="34" charset="0"/>
            </a:rPr>
            <a:t>Drīzāk sekmīga</a:t>
          </a:r>
          <a:endParaRPr lang="lv-LV" sz="1000" noProof="1">
            <a:solidFill>
              <a:sysClr val="windowText" lastClr="000000"/>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0.44974</cdr:x>
      <cdr:y>0</cdr:y>
    </cdr:from>
    <cdr:to>
      <cdr:x>0.66209</cdr:x>
      <cdr:y>0.1592</cdr:y>
    </cdr:to>
    <cdr:sp macro="" textlink="">
      <cdr:nvSpPr>
        <cdr:cNvPr id="3" name="Text Box 1037">
          <a:extLst xmlns:a="http://schemas.openxmlformats.org/drawingml/2006/main">
            <a:ext uri="{FF2B5EF4-FFF2-40B4-BE49-F238E27FC236}">
              <a16:creationId xmlns="" xmlns:a16="http://schemas.microsoft.com/office/drawing/2014/main" id="{0EC2A97A-66C9-463B-B74E-F13F2D473A86}"/>
            </a:ext>
          </a:extLst>
        </cdr:cNvPr>
        <cdr:cNvSpPr txBox="1">
          <a:spLocks xmlns:a="http://schemas.openxmlformats.org/drawingml/2006/main" noChangeArrowheads="1"/>
        </cdr:cNvSpPr>
      </cdr:nvSpPr>
      <cdr:spPr bwMode="auto">
        <a:xfrm xmlns:a="http://schemas.openxmlformats.org/drawingml/2006/main">
          <a:off x="4177649" y="0"/>
          <a:ext cx="1972526" cy="576064"/>
        </a:xfrm>
        <a:prstGeom xmlns:a="http://schemas.openxmlformats.org/drawingml/2006/main" prst="rect">
          <a:avLst/>
        </a:prstGeom>
        <a:solidFill xmlns:a="http://schemas.openxmlformats.org/drawingml/2006/main">
          <a:schemeClr val="accent3">
            <a:lumMod val="60000"/>
            <a:lumOff val="4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noProof="1">
              <a:solidFill>
                <a:sysClr val="windowText" lastClr="000000"/>
              </a:solidFill>
              <a:effectLst/>
              <a:latin typeface="Arial" panose="020B0604020202020204" pitchFamily="34" charset="0"/>
              <a:ea typeface="+mn-ea"/>
              <a:cs typeface="Arial" panose="020B0604020202020204" pitchFamily="34" charset="0"/>
            </a:rPr>
            <a:t>Drīzāk nesekmīga</a:t>
          </a:r>
        </a:p>
      </cdr:txBody>
    </cdr:sp>
  </cdr:relSizeAnchor>
  <cdr:relSizeAnchor xmlns:cdr="http://schemas.openxmlformats.org/drawingml/2006/chartDrawing">
    <cdr:from>
      <cdr:x>0.26549</cdr:x>
      <cdr:y>0</cdr:y>
    </cdr:from>
    <cdr:to>
      <cdr:x>0.44974</cdr:x>
      <cdr:y>0.15932</cdr:y>
    </cdr:to>
    <cdr:sp macro="" textlink="">
      <cdr:nvSpPr>
        <cdr:cNvPr id="4" name="Text Box 1037">
          <a:extLst xmlns:a="http://schemas.openxmlformats.org/drawingml/2006/main">
            <a:ext uri="{FF2B5EF4-FFF2-40B4-BE49-F238E27FC236}">
              <a16:creationId xmlns="" xmlns:a16="http://schemas.microsoft.com/office/drawing/2014/main" id="{AA4BAF47-02D0-4E6A-AFB3-8ADCC32441CD}"/>
            </a:ext>
          </a:extLst>
        </cdr:cNvPr>
        <cdr:cNvSpPr txBox="1">
          <a:spLocks xmlns:a="http://schemas.openxmlformats.org/drawingml/2006/main" noChangeArrowheads="1"/>
        </cdr:cNvSpPr>
      </cdr:nvSpPr>
      <cdr:spPr bwMode="auto">
        <a:xfrm xmlns:a="http://schemas.openxmlformats.org/drawingml/2006/main">
          <a:off x="2466145" y="0"/>
          <a:ext cx="1711504" cy="576485"/>
        </a:xfrm>
        <a:prstGeom xmlns:a="http://schemas.openxmlformats.org/drawingml/2006/main" prst="rect">
          <a:avLst/>
        </a:prstGeom>
        <a:solidFill xmlns:a="http://schemas.openxmlformats.org/drawingml/2006/main">
          <a:schemeClr val="accent3">
            <a:lumMod val="5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noProof="1">
              <a:solidFill>
                <a:schemeClr val="bg1"/>
              </a:solidFill>
              <a:effectLst/>
              <a:latin typeface="Arial" panose="020B0604020202020204" pitchFamily="34" charset="0"/>
              <a:ea typeface="+mn-ea"/>
              <a:cs typeface="Arial" panose="020B0604020202020204" pitchFamily="34" charset="0"/>
            </a:rPr>
            <a:t>Ļoti nesekmīga</a:t>
          </a:r>
          <a:endParaRPr lang="lv-LV" sz="1000" noProof="1">
            <a:solidFill>
              <a:schemeClr val="bg1"/>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0.87014</cdr:x>
      <cdr:y>0</cdr:y>
    </cdr:from>
    <cdr:to>
      <cdr:x>0.95813</cdr:x>
      <cdr:y>0.1592</cdr:y>
    </cdr:to>
    <cdr:sp macro="" textlink="">
      <cdr:nvSpPr>
        <cdr:cNvPr id="5" name="Text Box 1037">
          <a:extLst xmlns:a="http://schemas.openxmlformats.org/drawingml/2006/main">
            <a:ext uri="{FF2B5EF4-FFF2-40B4-BE49-F238E27FC236}">
              <a16:creationId xmlns="" xmlns:a16="http://schemas.microsoft.com/office/drawing/2014/main" id="{D1DBAFD1-6331-4AAA-B406-19A47726DBE9}"/>
            </a:ext>
          </a:extLst>
        </cdr:cNvPr>
        <cdr:cNvSpPr txBox="1">
          <a:spLocks xmlns:a="http://schemas.openxmlformats.org/drawingml/2006/main" noChangeArrowheads="1"/>
        </cdr:cNvSpPr>
      </cdr:nvSpPr>
      <cdr:spPr bwMode="auto">
        <a:xfrm xmlns:a="http://schemas.openxmlformats.org/drawingml/2006/main">
          <a:off x="8082757" y="0"/>
          <a:ext cx="817342" cy="576064"/>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noProof="1">
              <a:solidFill>
                <a:sysClr val="windowText" lastClr="000000"/>
              </a:solidFill>
              <a:effectLst/>
              <a:latin typeface="Arial" panose="020B0604020202020204" pitchFamily="34" charset="0"/>
              <a:ea typeface="+mn-ea"/>
              <a:cs typeface="Arial" panose="020B0604020202020204" pitchFamily="34" charset="0"/>
            </a:rPr>
            <a:t>Grūti pateikt</a:t>
          </a:r>
        </a:p>
      </cdr:txBody>
    </cdr:sp>
  </cdr:relSizeAnchor>
  <cdr:relSizeAnchor xmlns:cdr="http://schemas.openxmlformats.org/drawingml/2006/chartDrawing">
    <cdr:from>
      <cdr:x>0.79193</cdr:x>
      <cdr:y>0</cdr:y>
    </cdr:from>
    <cdr:to>
      <cdr:x>0.87014</cdr:x>
      <cdr:y>0.1592</cdr:y>
    </cdr:to>
    <cdr:sp macro="" textlink="">
      <cdr:nvSpPr>
        <cdr:cNvPr id="6" name="Text Box 1037">
          <a:extLst xmlns:a="http://schemas.openxmlformats.org/drawingml/2006/main">
            <a:ext uri="{FF2B5EF4-FFF2-40B4-BE49-F238E27FC236}">
              <a16:creationId xmlns="" xmlns:a16="http://schemas.microsoft.com/office/drawing/2014/main" id="{E70BD83C-0607-4E05-A3A3-4B2E7083907C}"/>
            </a:ext>
          </a:extLst>
        </cdr:cNvPr>
        <cdr:cNvSpPr txBox="1">
          <a:spLocks xmlns:a="http://schemas.openxmlformats.org/drawingml/2006/main" noChangeArrowheads="1"/>
        </cdr:cNvSpPr>
      </cdr:nvSpPr>
      <cdr:spPr bwMode="auto">
        <a:xfrm xmlns:a="http://schemas.openxmlformats.org/drawingml/2006/main">
          <a:off x="7356262" y="0"/>
          <a:ext cx="726495" cy="576064"/>
        </a:xfrm>
        <a:prstGeom xmlns:a="http://schemas.openxmlformats.org/drawingml/2006/main" prst="rect">
          <a:avLst/>
        </a:prstGeom>
        <a:solidFill xmlns:a="http://schemas.openxmlformats.org/drawingml/2006/main">
          <a:schemeClr val="accent4">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noProof="1">
              <a:solidFill>
                <a:schemeClr val="bg1"/>
              </a:solidFill>
              <a:effectLst/>
              <a:latin typeface="Arial" panose="020B0604020202020204" pitchFamily="34" charset="0"/>
              <a:ea typeface="+mn-ea"/>
              <a:cs typeface="Arial" panose="020B0604020202020204" pitchFamily="34" charset="0"/>
            </a:rPr>
            <a:t>Ļoti sekmīga</a:t>
          </a:r>
          <a:endParaRPr lang="lv-LV" sz="1000" noProof="1">
            <a:solidFill>
              <a:schemeClr val="bg1"/>
            </a:solidFill>
            <a:effectLst/>
            <a:latin typeface="Arial" panose="020B0604020202020204" pitchFamily="34" charset="0"/>
            <a:cs typeface="Arial" panose="020B0604020202020204" pitchFamily="34"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0.19155</cdr:x>
      <cdr:y>0</cdr:y>
    </cdr:from>
    <cdr:to>
      <cdr:x>0.48501</cdr:x>
      <cdr:y>0.19231</cdr:y>
    </cdr:to>
    <cdr:sp macro="" textlink="">
      <cdr:nvSpPr>
        <cdr:cNvPr id="10" name="Text Box 1034"/>
        <cdr:cNvSpPr txBox="1">
          <a:spLocks xmlns:a="http://schemas.openxmlformats.org/drawingml/2006/main" noChangeArrowheads="1"/>
        </cdr:cNvSpPr>
      </cdr:nvSpPr>
      <cdr:spPr bwMode="auto">
        <a:xfrm xmlns:a="http://schemas.openxmlformats.org/drawingml/2006/main">
          <a:off x="1399402" y="0"/>
          <a:ext cx="2143923" cy="720079"/>
        </a:xfrm>
        <a:prstGeom xmlns:a="http://schemas.openxmlformats.org/drawingml/2006/main" prst="rect">
          <a:avLst/>
        </a:prstGeom>
        <a:solidFill xmlns:a="http://schemas.openxmlformats.org/drawingml/2006/main">
          <a:schemeClr val="accent3">
            <a:lumMod val="5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000"/>
          </a:pPr>
          <a:r>
            <a:rPr lang="lv-LV" sz="1000" b="1" i="0" u="none" strike="noStrike" baseline="0" noProof="1">
              <a:solidFill>
                <a:srgbClr val="FFFFFF"/>
              </a:solidFill>
              <a:latin typeface="Arial" panose="020B0604020202020204" pitchFamily="34" charset="0"/>
              <a:cs typeface="Arial" panose="020B0604020202020204" pitchFamily="34" charset="0"/>
            </a:rPr>
            <a:t>Valstij vajadzētu pastiprināt cīņu*</a:t>
          </a:r>
        </a:p>
      </cdr:txBody>
    </cdr:sp>
  </cdr:relSizeAnchor>
  <cdr:relSizeAnchor xmlns:cdr="http://schemas.openxmlformats.org/drawingml/2006/chartDrawing">
    <cdr:from>
      <cdr:x>0.66102</cdr:x>
      <cdr:y>0</cdr:y>
    </cdr:from>
    <cdr:to>
      <cdr:x>0.85271</cdr:x>
      <cdr:y>0.19231</cdr:y>
    </cdr:to>
    <cdr:sp macro="" textlink="">
      <cdr:nvSpPr>
        <cdr:cNvPr id="11" name="Text Box 1034"/>
        <cdr:cNvSpPr txBox="1">
          <a:spLocks xmlns:a="http://schemas.openxmlformats.org/drawingml/2006/main" noChangeArrowheads="1"/>
        </cdr:cNvSpPr>
      </cdr:nvSpPr>
      <cdr:spPr bwMode="auto">
        <a:xfrm xmlns:a="http://schemas.openxmlformats.org/drawingml/2006/main">
          <a:off x="6140236" y="0"/>
          <a:ext cx="1780644" cy="718419"/>
        </a:xfrm>
        <a:prstGeom xmlns:a="http://schemas.openxmlformats.org/drawingml/2006/main" prst="rect">
          <a:avLst/>
        </a:prstGeom>
        <a:solidFill xmlns:a="http://schemas.openxmlformats.org/drawingml/2006/main">
          <a:schemeClr val="accent3">
            <a:lumMod val="60000"/>
            <a:lumOff val="4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noProof="1">
              <a:latin typeface="Arial" panose="020B0604020202020204" pitchFamily="34" charset="0"/>
              <a:cs typeface="Arial" panose="020B0604020202020204" pitchFamily="34" charset="0"/>
            </a:rPr>
            <a:t>Valstij vajadzētu kļūt pielaidīgākai pret dažādu kontrabandas preču tirdzniecību***</a:t>
          </a:r>
          <a:endParaRPr lang="lv-LV" sz="1000" noProof="1">
            <a:solidFill>
              <a:sysClr val="windowText" lastClr="000000"/>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0.4837</cdr:x>
      <cdr:y>0</cdr:y>
    </cdr:from>
    <cdr:to>
      <cdr:x>0.66232</cdr:x>
      <cdr:y>0.19231</cdr:y>
    </cdr:to>
    <cdr:sp macro="" textlink="">
      <cdr:nvSpPr>
        <cdr:cNvPr id="13" name="Text Box 1034"/>
        <cdr:cNvSpPr txBox="1">
          <a:spLocks xmlns:a="http://schemas.openxmlformats.org/drawingml/2006/main" noChangeArrowheads="1"/>
        </cdr:cNvSpPr>
      </cdr:nvSpPr>
      <cdr:spPr bwMode="auto">
        <a:xfrm xmlns:a="http://schemas.openxmlformats.org/drawingml/2006/main">
          <a:off x="3533755" y="0"/>
          <a:ext cx="1304940" cy="720079"/>
        </a:xfrm>
        <a:prstGeom xmlns:a="http://schemas.openxmlformats.org/drawingml/2006/main" prst="rect">
          <a:avLst/>
        </a:prstGeom>
        <a:solidFill xmlns:a="http://schemas.openxmlformats.org/drawingml/2006/main">
          <a:schemeClr val="accent3">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noProof="1">
              <a:solidFill>
                <a:schemeClr val="bg1"/>
              </a:solidFill>
              <a:effectLst/>
              <a:latin typeface="Arial" panose="020B0604020202020204" pitchFamily="34" charset="0"/>
              <a:ea typeface="+mn-ea"/>
              <a:cs typeface="Arial" panose="020B0604020202020204" pitchFamily="34" charset="0"/>
            </a:rPr>
            <a:t>Valstij neko jaunu</a:t>
          </a:r>
          <a:r>
            <a:rPr lang="en-GB" sz="1000" b="1" i="0" baseline="0" noProof="1">
              <a:solidFill>
                <a:schemeClr val="bg1"/>
              </a:solidFill>
              <a:effectLst/>
              <a:latin typeface="Arial" panose="020B0604020202020204" pitchFamily="34" charset="0"/>
              <a:ea typeface="+mn-ea"/>
              <a:cs typeface="Arial" panose="020B0604020202020204" pitchFamily="34" charset="0"/>
            </a:rPr>
            <a:t> šajā jomā</a:t>
          </a:r>
          <a:r>
            <a:rPr lang="lv-LV" sz="1000" b="1" i="0" baseline="0" noProof="1">
              <a:solidFill>
                <a:schemeClr val="bg1"/>
              </a:solidFill>
              <a:effectLst/>
              <a:latin typeface="Arial" panose="020B0604020202020204" pitchFamily="34" charset="0"/>
              <a:ea typeface="+mn-ea"/>
              <a:cs typeface="Arial" panose="020B0604020202020204" pitchFamily="34" charset="0"/>
            </a:rPr>
            <a:t> nevajadzētu darīt**</a:t>
          </a:r>
          <a:endParaRPr lang="lv-LV" sz="1000" noProof="1">
            <a:solidFill>
              <a:schemeClr val="bg1"/>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0.85271</cdr:x>
      <cdr:y>0</cdr:y>
    </cdr:from>
    <cdr:to>
      <cdr:x>0.95987</cdr:x>
      <cdr:y>0.19231</cdr:y>
    </cdr:to>
    <cdr:sp macro="" textlink="">
      <cdr:nvSpPr>
        <cdr:cNvPr id="18" name="Text Box 1034"/>
        <cdr:cNvSpPr txBox="1">
          <a:spLocks xmlns:a="http://schemas.openxmlformats.org/drawingml/2006/main" noChangeArrowheads="1"/>
        </cdr:cNvSpPr>
      </cdr:nvSpPr>
      <cdr:spPr bwMode="auto">
        <a:xfrm xmlns:a="http://schemas.openxmlformats.org/drawingml/2006/main">
          <a:off x="7920880" y="0"/>
          <a:ext cx="995383" cy="718419"/>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1000" b="1" i="0" baseline="0" noProof="1">
              <a:solidFill>
                <a:sysClr val="windowText" lastClr="000000"/>
              </a:solidFill>
              <a:effectLst/>
              <a:latin typeface="Arial" panose="020B0604020202020204" pitchFamily="34" charset="0"/>
              <a:ea typeface="+mn-ea"/>
              <a:cs typeface="Arial" panose="020B0604020202020204" pitchFamily="34" charset="0"/>
            </a:rPr>
            <a:t>Grūti pateikt</a:t>
          </a:r>
          <a:endParaRPr lang="lv-LV" sz="1000" noProof="1">
            <a:solidFill>
              <a:sysClr val="windowText" lastClr="000000"/>
            </a:solidFill>
            <a:effectLst/>
            <a:latin typeface="Arial" panose="020B0604020202020204" pitchFamily="34" charset="0"/>
            <a:cs typeface="Arial" panose="020B0604020202020204" pitchFamily="34" charset="0"/>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0.37037</cdr:x>
      <cdr:y>0</cdr:y>
    </cdr:from>
    <cdr:to>
      <cdr:x>0.56481</cdr:x>
      <cdr:y>0.11149</cdr:y>
    </cdr:to>
    <cdr:sp macro="" textlink="">
      <cdr:nvSpPr>
        <cdr:cNvPr id="10" name="Text Box 1034"/>
        <cdr:cNvSpPr txBox="1">
          <a:spLocks xmlns:a="http://schemas.openxmlformats.org/drawingml/2006/main" noChangeArrowheads="1"/>
        </cdr:cNvSpPr>
      </cdr:nvSpPr>
      <cdr:spPr bwMode="auto">
        <a:xfrm xmlns:a="http://schemas.openxmlformats.org/drawingml/2006/main">
          <a:off x="2880319" y="0"/>
          <a:ext cx="1512168" cy="610141"/>
        </a:xfrm>
        <a:prstGeom xmlns:a="http://schemas.openxmlformats.org/drawingml/2006/main" prst="rect">
          <a:avLst/>
        </a:prstGeom>
        <a:solidFill xmlns:a="http://schemas.openxmlformats.org/drawingml/2006/main">
          <a:schemeClr val="accent3">
            <a:lumMod val="5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000"/>
          </a:pPr>
          <a:r>
            <a:rPr lang="lv-LV" sz="900" b="1" i="0" u="none" strike="noStrike" baseline="0" noProof="1">
              <a:solidFill>
                <a:srgbClr val="FFFFFF"/>
              </a:solidFill>
              <a:latin typeface="Arial" panose="020B0604020202020204" pitchFamily="34" charset="0"/>
              <a:cs typeface="Arial" panose="020B0604020202020204" pitchFamily="34" charset="0"/>
            </a:rPr>
            <a:t>Valstij vajadzētu pastiprināt cīņu</a:t>
          </a:r>
          <a:r>
            <a:rPr lang="en-GB" sz="900" b="1" i="0" u="none" strike="noStrike" baseline="0" noProof="1">
              <a:solidFill>
                <a:srgbClr val="FFFFFF"/>
              </a:solidFill>
              <a:latin typeface="Arial" panose="020B0604020202020204" pitchFamily="34" charset="0"/>
              <a:cs typeface="Arial" panose="020B0604020202020204" pitchFamily="34" charset="0"/>
            </a:rPr>
            <a:t>*</a:t>
          </a:r>
          <a:endParaRPr lang="lv-LV" sz="900" b="1" i="0" u="none" strike="noStrike" baseline="0" noProof="1">
            <a:solidFill>
              <a:srgbClr val="FFFFFF"/>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0.71296</cdr:x>
      <cdr:y>0</cdr:y>
    </cdr:from>
    <cdr:to>
      <cdr:x>0.88005</cdr:x>
      <cdr:y>0.11149</cdr:y>
    </cdr:to>
    <cdr:sp macro="" textlink="">
      <cdr:nvSpPr>
        <cdr:cNvPr id="11" name="Text Box 1034"/>
        <cdr:cNvSpPr txBox="1">
          <a:spLocks xmlns:a="http://schemas.openxmlformats.org/drawingml/2006/main" noChangeArrowheads="1"/>
        </cdr:cNvSpPr>
      </cdr:nvSpPr>
      <cdr:spPr bwMode="auto">
        <a:xfrm xmlns:a="http://schemas.openxmlformats.org/drawingml/2006/main">
          <a:off x="5544615" y="0"/>
          <a:ext cx="1299414" cy="610141"/>
        </a:xfrm>
        <a:prstGeom xmlns:a="http://schemas.openxmlformats.org/drawingml/2006/main" prst="rect">
          <a:avLst/>
        </a:prstGeom>
        <a:solidFill xmlns:a="http://schemas.openxmlformats.org/drawingml/2006/main">
          <a:schemeClr val="accent3">
            <a:lumMod val="60000"/>
            <a:lumOff val="40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900" b="1" noProof="1">
              <a:latin typeface="Arial" panose="020B0604020202020204" pitchFamily="34" charset="0"/>
              <a:cs typeface="Arial" panose="020B0604020202020204" pitchFamily="34" charset="0"/>
            </a:rPr>
            <a:t>Valstij vajadzētu kļūt pielaidīgākai pret dažādu kontrabandas preču tirdzniecību</a:t>
          </a:r>
          <a:r>
            <a:rPr lang="en-GB" sz="900" b="1" noProof="1">
              <a:latin typeface="Arial" panose="020B0604020202020204" pitchFamily="34" charset="0"/>
              <a:cs typeface="Arial" panose="020B0604020202020204" pitchFamily="34" charset="0"/>
            </a:rPr>
            <a:t>***</a:t>
          </a:r>
          <a:endParaRPr lang="lv-LV" sz="900" b="1" noProof="1">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0.56481</cdr:x>
      <cdr:y>0</cdr:y>
    </cdr:from>
    <cdr:to>
      <cdr:x>0.71296</cdr:x>
      <cdr:y>0.11149</cdr:y>
    </cdr:to>
    <cdr:sp macro="" textlink="">
      <cdr:nvSpPr>
        <cdr:cNvPr id="13" name="Text Box 1034"/>
        <cdr:cNvSpPr txBox="1">
          <a:spLocks xmlns:a="http://schemas.openxmlformats.org/drawingml/2006/main" noChangeArrowheads="1"/>
        </cdr:cNvSpPr>
      </cdr:nvSpPr>
      <cdr:spPr bwMode="auto">
        <a:xfrm xmlns:a="http://schemas.openxmlformats.org/drawingml/2006/main">
          <a:off x="4392487" y="0"/>
          <a:ext cx="1152127" cy="610141"/>
        </a:xfrm>
        <a:prstGeom xmlns:a="http://schemas.openxmlformats.org/drawingml/2006/main" prst="rect">
          <a:avLst/>
        </a:prstGeom>
        <a:solidFill xmlns:a="http://schemas.openxmlformats.org/drawingml/2006/main">
          <a:schemeClr val="accent3">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900" b="1" i="0" baseline="0" noProof="1">
              <a:solidFill>
                <a:schemeClr val="bg1"/>
              </a:solidFill>
              <a:effectLst/>
              <a:latin typeface="Arial" panose="020B0604020202020204" pitchFamily="34" charset="0"/>
              <a:ea typeface="+mn-ea"/>
              <a:cs typeface="Arial" panose="020B0604020202020204" pitchFamily="34" charset="0"/>
            </a:rPr>
            <a:t>Valstij neko jaunu </a:t>
          </a:r>
          <a:r>
            <a:rPr lang="en-GB" sz="900" b="1" i="0" baseline="0" noProof="1">
              <a:solidFill>
                <a:schemeClr val="bg1"/>
              </a:solidFill>
              <a:effectLst/>
              <a:latin typeface="Arial" panose="020B0604020202020204" pitchFamily="34" charset="0"/>
              <a:ea typeface="+mn-ea"/>
              <a:cs typeface="Arial" panose="020B0604020202020204" pitchFamily="34" charset="0"/>
            </a:rPr>
            <a:t>šajā jomā </a:t>
          </a:r>
          <a:r>
            <a:rPr lang="lv-LV" sz="900" b="1" i="0" baseline="0" noProof="1">
              <a:solidFill>
                <a:schemeClr val="bg1"/>
              </a:solidFill>
              <a:effectLst/>
              <a:latin typeface="Arial" panose="020B0604020202020204" pitchFamily="34" charset="0"/>
              <a:ea typeface="+mn-ea"/>
              <a:cs typeface="Arial" panose="020B0604020202020204" pitchFamily="34" charset="0"/>
            </a:rPr>
            <a:t>nevajadzētu darīt</a:t>
          </a:r>
          <a:r>
            <a:rPr lang="en-GB" sz="900" b="1" i="0" baseline="0" noProof="1">
              <a:solidFill>
                <a:schemeClr val="bg1"/>
              </a:solidFill>
              <a:effectLst/>
              <a:latin typeface="Arial" panose="020B0604020202020204" pitchFamily="34" charset="0"/>
              <a:ea typeface="+mn-ea"/>
              <a:cs typeface="Arial" panose="020B0604020202020204" pitchFamily="34" charset="0"/>
            </a:rPr>
            <a:t>**</a:t>
          </a:r>
          <a:endParaRPr lang="lv-LV" sz="900" noProof="1">
            <a:solidFill>
              <a:schemeClr val="bg1"/>
            </a:solidFill>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0.88005</cdr:x>
      <cdr:y>0</cdr:y>
    </cdr:from>
    <cdr:to>
      <cdr:x>0.96817</cdr:x>
      <cdr:y>0.11149</cdr:y>
    </cdr:to>
    <cdr:sp macro="" textlink="">
      <cdr:nvSpPr>
        <cdr:cNvPr id="18" name="Text Box 1034"/>
        <cdr:cNvSpPr txBox="1">
          <a:spLocks xmlns:a="http://schemas.openxmlformats.org/drawingml/2006/main" noChangeArrowheads="1"/>
        </cdr:cNvSpPr>
      </cdr:nvSpPr>
      <cdr:spPr bwMode="auto">
        <a:xfrm xmlns:a="http://schemas.openxmlformats.org/drawingml/2006/main">
          <a:off x="8522904" y="0"/>
          <a:ext cx="853391" cy="610141"/>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a:effectLst xmlns:a="http://schemas.openxmlformats.org/drawingml/2006/main"/>
      </cdr:spPr>
      <cdr:txBody>
        <a:bodyPr xmlns:a="http://schemas.openxmlformats.org/drawingml/2006/main" wrap="square" lIns="27432" tIns="22860" rIns="27432" bIns="2286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lv-LV" sz="900" b="1" i="0" baseline="0" noProof="1">
              <a:solidFill>
                <a:sysClr val="windowText" lastClr="000000"/>
              </a:solidFill>
              <a:effectLst/>
              <a:latin typeface="Arial" panose="020B0604020202020204" pitchFamily="34" charset="0"/>
              <a:ea typeface="+mn-ea"/>
              <a:cs typeface="Arial" panose="020B0604020202020204" pitchFamily="34" charset="0"/>
            </a:rPr>
            <a:t>Grūti pateikt</a:t>
          </a:r>
          <a:endParaRPr lang="lv-LV" sz="900" noProof="1">
            <a:solidFill>
              <a:sysClr val="windowText" lastClr="000000"/>
            </a:solidFill>
            <a:effectLst/>
            <a:latin typeface="Arial" panose="020B0604020202020204" pitchFamily="34" charset="0"/>
            <a:cs typeface="Arial" panose="020B0604020202020204"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97757644-15B2-4C23-AEAC-19E91C221C3E}" type="datetimeFigureOut">
              <a:rPr lang="lv-LV" smtClean="0"/>
              <a:t>29.06.2022</a:t>
            </a:fld>
            <a:endParaRPr lang="lv-LV"/>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5C0E87EC-7041-4C51-88AB-BF376C57F469}" type="slidenum">
              <a:rPr lang="lv-LV" smtClean="0"/>
              <a:t>‹#›</a:t>
            </a:fld>
            <a:endParaRPr lang="lv-LV"/>
          </a:p>
        </p:txBody>
      </p:sp>
    </p:spTree>
    <p:extLst>
      <p:ext uri="{BB962C8B-B14F-4D97-AF65-F5344CB8AC3E}">
        <p14:creationId xmlns:p14="http://schemas.microsoft.com/office/powerpoint/2010/main" val="3215561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4</a:t>
            </a:fld>
            <a:endParaRPr lang="lv-LV"/>
          </a:p>
        </p:txBody>
      </p:sp>
    </p:spTree>
    <p:extLst>
      <p:ext uri="{BB962C8B-B14F-4D97-AF65-F5344CB8AC3E}">
        <p14:creationId xmlns:p14="http://schemas.microsoft.com/office/powerpoint/2010/main" val="306132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13</a:t>
            </a:fld>
            <a:endParaRPr lang="lv-LV"/>
          </a:p>
        </p:txBody>
      </p:sp>
    </p:spTree>
    <p:extLst>
      <p:ext uri="{BB962C8B-B14F-4D97-AF65-F5344CB8AC3E}">
        <p14:creationId xmlns:p14="http://schemas.microsoft.com/office/powerpoint/2010/main" val="41641982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14</a:t>
            </a:fld>
            <a:endParaRPr lang="lv-LV"/>
          </a:p>
        </p:txBody>
      </p:sp>
    </p:spTree>
    <p:extLst>
      <p:ext uri="{BB962C8B-B14F-4D97-AF65-F5344CB8AC3E}">
        <p14:creationId xmlns:p14="http://schemas.microsoft.com/office/powerpoint/2010/main" val="424120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15</a:t>
            </a:fld>
            <a:endParaRPr lang="lv-LV"/>
          </a:p>
        </p:txBody>
      </p:sp>
    </p:spTree>
    <p:extLst>
      <p:ext uri="{BB962C8B-B14F-4D97-AF65-F5344CB8AC3E}">
        <p14:creationId xmlns:p14="http://schemas.microsoft.com/office/powerpoint/2010/main" val="18075328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16</a:t>
            </a:fld>
            <a:endParaRPr lang="lv-LV"/>
          </a:p>
        </p:txBody>
      </p:sp>
    </p:spTree>
    <p:extLst>
      <p:ext uri="{BB962C8B-B14F-4D97-AF65-F5344CB8AC3E}">
        <p14:creationId xmlns:p14="http://schemas.microsoft.com/office/powerpoint/2010/main" val="28229098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17</a:t>
            </a:fld>
            <a:endParaRPr lang="lv-LV"/>
          </a:p>
        </p:txBody>
      </p:sp>
    </p:spTree>
    <p:extLst>
      <p:ext uri="{BB962C8B-B14F-4D97-AF65-F5344CB8AC3E}">
        <p14:creationId xmlns:p14="http://schemas.microsoft.com/office/powerpoint/2010/main" val="10873473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18</a:t>
            </a:fld>
            <a:endParaRPr lang="lv-LV"/>
          </a:p>
        </p:txBody>
      </p:sp>
    </p:spTree>
    <p:extLst>
      <p:ext uri="{BB962C8B-B14F-4D97-AF65-F5344CB8AC3E}">
        <p14:creationId xmlns:p14="http://schemas.microsoft.com/office/powerpoint/2010/main" val="34314729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19</a:t>
            </a:fld>
            <a:endParaRPr lang="lv-LV"/>
          </a:p>
        </p:txBody>
      </p:sp>
    </p:spTree>
    <p:extLst>
      <p:ext uri="{BB962C8B-B14F-4D97-AF65-F5344CB8AC3E}">
        <p14:creationId xmlns:p14="http://schemas.microsoft.com/office/powerpoint/2010/main" val="752519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20</a:t>
            </a:fld>
            <a:endParaRPr lang="lv-LV"/>
          </a:p>
        </p:txBody>
      </p:sp>
    </p:spTree>
    <p:extLst>
      <p:ext uri="{BB962C8B-B14F-4D97-AF65-F5344CB8AC3E}">
        <p14:creationId xmlns:p14="http://schemas.microsoft.com/office/powerpoint/2010/main" val="40111384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21</a:t>
            </a:fld>
            <a:endParaRPr lang="lv-LV"/>
          </a:p>
        </p:txBody>
      </p:sp>
    </p:spTree>
    <p:extLst>
      <p:ext uri="{BB962C8B-B14F-4D97-AF65-F5344CB8AC3E}">
        <p14:creationId xmlns:p14="http://schemas.microsoft.com/office/powerpoint/2010/main" val="25728758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22</a:t>
            </a:fld>
            <a:endParaRPr lang="lv-LV"/>
          </a:p>
        </p:txBody>
      </p:sp>
    </p:spTree>
    <p:extLst>
      <p:ext uri="{BB962C8B-B14F-4D97-AF65-F5344CB8AC3E}">
        <p14:creationId xmlns:p14="http://schemas.microsoft.com/office/powerpoint/2010/main" val="134632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5</a:t>
            </a:fld>
            <a:endParaRPr lang="lv-LV"/>
          </a:p>
        </p:txBody>
      </p:sp>
    </p:spTree>
    <p:extLst>
      <p:ext uri="{BB962C8B-B14F-4D97-AF65-F5344CB8AC3E}">
        <p14:creationId xmlns:p14="http://schemas.microsoft.com/office/powerpoint/2010/main" val="3729899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6</a:t>
            </a:fld>
            <a:endParaRPr lang="lv-LV"/>
          </a:p>
        </p:txBody>
      </p:sp>
    </p:spTree>
    <p:extLst>
      <p:ext uri="{BB962C8B-B14F-4D97-AF65-F5344CB8AC3E}">
        <p14:creationId xmlns:p14="http://schemas.microsoft.com/office/powerpoint/2010/main" val="831086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7</a:t>
            </a:fld>
            <a:endParaRPr lang="lv-LV"/>
          </a:p>
        </p:txBody>
      </p:sp>
    </p:spTree>
    <p:extLst>
      <p:ext uri="{BB962C8B-B14F-4D97-AF65-F5344CB8AC3E}">
        <p14:creationId xmlns:p14="http://schemas.microsoft.com/office/powerpoint/2010/main" val="2053406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8</a:t>
            </a:fld>
            <a:endParaRPr lang="lv-LV"/>
          </a:p>
        </p:txBody>
      </p:sp>
    </p:spTree>
    <p:extLst>
      <p:ext uri="{BB962C8B-B14F-4D97-AF65-F5344CB8AC3E}">
        <p14:creationId xmlns:p14="http://schemas.microsoft.com/office/powerpoint/2010/main" val="1520741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9</a:t>
            </a:fld>
            <a:endParaRPr lang="lv-LV"/>
          </a:p>
        </p:txBody>
      </p:sp>
    </p:spTree>
    <p:extLst>
      <p:ext uri="{BB962C8B-B14F-4D97-AF65-F5344CB8AC3E}">
        <p14:creationId xmlns:p14="http://schemas.microsoft.com/office/powerpoint/2010/main" val="503668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10</a:t>
            </a:fld>
            <a:endParaRPr lang="lv-LV"/>
          </a:p>
        </p:txBody>
      </p:sp>
    </p:spTree>
    <p:extLst>
      <p:ext uri="{BB962C8B-B14F-4D97-AF65-F5344CB8AC3E}">
        <p14:creationId xmlns:p14="http://schemas.microsoft.com/office/powerpoint/2010/main" val="1286232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11</a:t>
            </a:fld>
            <a:endParaRPr lang="lv-LV"/>
          </a:p>
        </p:txBody>
      </p:sp>
    </p:spTree>
    <p:extLst>
      <p:ext uri="{BB962C8B-B14F-4D97-AF65-F5344CB8AC3E}">
        <p14:creationId xmlns:p14="http://schemas.microsoft.com/office/powerpoint/2010/main" val="274142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12</a:t>
            </a:fld>
            <a:endParaRPr lang="lv-LV"/>
          </a:p>
        </p:txBody>
      </p:sp>
    </p:spTree>
    <p:extLst>
      <p:ext uri="{BB962C8B-B14F-4D97-AF65-F5344CB8AC3E}">
        <p14:creationId xmlns:p14="http://schemas.microsoft.com/office/powerpoint/2010/main" val="4147627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6086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1"/>
          <p:cNvSpPr txBox="1">
            <a:spLocks/>
          </p:cNvSpPr>
          <p:nvPr userDrawn="1"/>
        </p:nvSpPr>
        <p:spPr>
          <a:xfrm>
            <a:off x="259785" y="6357347"/>
            <a:ext cx="1295467" cy="365125"/>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l"/>
            <a:fld id="{80ED866C-5A37-4A00-9553-773EDF513733}" type="slidenum">
              <a:rPr lang="lv-LV" sz="1200" smtClean="0">
                <a:solidFill>
                  <a:schemeClr val="tx1">
                    <a:tint val="75000"/>
                  </a:schemeClr>
                </a:solidFill>
                <a:latin typeface="Calibri" panose="020F0502020204030204" pitchFamily="34" charset="0"/>
              </a:rPr>
              <a:pPr algn="l"/>
              <a:t>‹#›</a:t>
            </a:fld>
            <a:endParaRPr lang="lv-LV" sz="1200" dirty="0">
              <a:solidFill>
                <a:schemeClr val="tx1">
                  <a:tint val="75000"/>
                </a:schemeClr>
              </a:solidFill>
              <a:latin typeface="Calibri" panose="020F0502020204030204" pitchFamily="34" charset="0"/>
            </a:endParaRPr>
          </a:p>
        </p:txBody>
      </p:sp>
      <p:pic>
        <p:nvPicPr>
          <p:cNvPr id="6" name="Picture 5">
            <a:extLst>
              <a:ext uri="{FF2B5EF4-FFF2-40B4-BE49-F238E27FC236}">
                <a16:creationId xmlns="" xmlns:a16="http://schemas.microsoft.com/office/drawing/2014/main" id="{80CF8A80-2644-4F02-9BA3-327CDA50387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355620"/>
            <a:ext cx="920777" cy="402840"/>
          </a:xfrm>
          <a:prstGeom prst="rect">
            <a:avLst/>
          </a:prstGeom>
        </p:spPr>
      </p:pic>
    </p:spTree>
    <p:extLst>
      <p:ext uri="{BB962C8B-B14F-4D97-AF65-F5344CB8AC3E}">
        <p14:creationId xmlns:p14="http://schemas.microsoft.com/office/powerpoint/2010/main" val="96291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5" name="Slide Number Placeholder 1"/>
          <p:cNvSpPr txBox="1">
            <a:spLocks/>
          </p:cNvSpPr>
          <p:nvPr userDrawn="1"/>
        </p:nvSpPr>
        <p:spPr>
          <a:xfrm>
            <a:off x="259785" y="6357347"/>
            <a:ext cx="1295467" cy="365125"/>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l"/>
            <a:fld id="{80ED866C-5A37-4A00-9553-773EDF513733}" type="slidenum">
              <a:rPr lang="lv-LV" sz="1200" smtClean="0">
                <a:solidFill>
                  <a:schemeClr val="tx1">
                    <a:tint val="75000"/>
                  </a:schemeClr>
                </a:solidFill>
                <a:latin typeface="Calibri" panose="020F0502020204030204" pitchFamily="34" charset="0"/>
              </a:rPr>
              <a:pPr algn="l"/>
              <a:t>‹#›</a:t>
            </a:fld>
            <a:endParaRPr lang="lv-LV" sz="1200" dirty="0">
              <a:solidFill>
                <a:schemeClr val="tx1">
                  <a:tint val="75000"/>
                </a:schemeClr>
              </a:solidFill>
              <a:latin typeface="Calibri" panose="020F0502020204030204" pitchFamily="34" charset="0"/>
            </a:endParaRPr>
          </a:p>
        </p:txBody>
      </p:sp>
      <p:pic>
        <p:nvPicPr>
          <p:cNvPr id="6" name="Picture 5">
            <a:extLst>
              <a:ext uri="{FF2B5EF4-FFF2-40B4-BE49-F238E27FC236}">
                <a16:creationId xmlns="" xmlns:a16="http://schemas.microsoft.com/office/drawing/2014/main" id="{80CF8A80-2644-4F02-9BA3-327CDA50387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355620"/>
            <a:ext cx="920777" cy="402840"/>
          </a:xfrm>
          <a:prstGeom prst="rect">
            <a:avLst/>
          </a:prstGeom>
        </p:spPr>
      </p:pic>
    </p:spTree>
    <p:extLst>
      <p:ext uri="{BB962C8B-B14F-4D97-AF65-F5344CB8AC3E}">
        <p14:creationId xmlns:p14="http://schemas.microsoft.com/office/powerpoint/2010/main" val="24427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8783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04333" y="2420938"/>
            <a:ext cx="11387667"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609600" y="1600201"/>
            <a:ext cx="10972800" cy="4525963"/>
          </a:xfrm>
          <a:prstGeom prst="rect">
            <a:avLst/>
          </a:prstGeom>
        </p:spPr>
        <p:txBody>
          <a:bodyPr/>
          <a:lstStyle/>
          <a:p>
            <a:pPr lvl="0"/>
            <a:endParaRPr lang="en-GB" noProof="0"/>
          </a:p>
        </p:txBody>
      </p:sp>
      <p:sp>
        <p:nvSpPr>
          <p:cNvPr id="4" name="Rectangle 156"/>
          <p:cNvSpPr>
            <a:spLocks noGrp="1" noChangeArrowheads="1"/>
          </p:cNvSpPr>
          <p:nvPr>
            <p:ph type="sldNum" sz="quarter" idx="10"/>
          </p:nvPr>
        </p:nvSpPr>
        <p:spPr>
          <a:ln/>
        </p:spPr>
        <p:txBody>
          <a:bodyPr/>
          <a:lstStyle>
            <a:lvl1pPr>
              <a:defRPr/>
            </a:lvl1pPr>
          </a:lstStyle>
          <a:p>
            <a:pPr>
              <a:defRPr/>
            </a:pPr>
            <a:fld id="{0C0B95D6-D7B1-4EBB-B5ED-5B9774BDC480}" type="slidenum">
              <a:rPr lang="en-US"/>
              <a:pPr>
                <a:defRPr/>
              </a:pPr>
              <a:t>‹#›</a:t>
            </a:fld>
            <a:endParaRPr lang="en-US"/>
          </a:p>
        </p:txBody>
      </p:sp>
    </p:spTree>
    <p:extLst>
      <p:ext uri="{BB962C8B-B14F-4D97-AF65-F5344CB8AC3E}">
        <p14:creationId xmlns:p14="http://schemas.microsoft.com/office/powerpoint/2010/main" val="30699743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F0832-F084-422D-97D1-AF848F4F2C34}" type="slidenum">
              <a:rPr lang="en-US" smtClean="0"/>
              <a:t>‹#›</a:t>
            </a:fld>
            <a:endParaRPr lang="en-US"/>
          </a:p>
        </p:txBody>
      </p:sp>
    </p:spTree>
    <p:extLst>
      <p:ext uri="{BB962C8B-B14F-4D97-AF65-F5344CB8AC3E}">
        <p14:creationId xmlns:p14="http://schemas.microsoft.com/office/powerpoint/2010/main" val="3286357357"/>
      </p:ext>
    </p:extLst>
  </p:cSld>
  <p:clrMap bg1="lt1" tx1="dk1" bg2="lt2" tx2="dk2" accent1="accent1" accent2="accent2" accent3="accent3" accent4="accent4" accent5="accent5" accent6="accent6" hlink="hlink" folHlink="folHlink"/>
  <p:sldLayoutIdLst>
    <p:sldLayoutId id="2147483662" r:id="rId1"/>
    <p:sldLayoutId id="2147483668" r:id="rId2"/>
    <p:sldLayoutId id="2147483677" r:id="rId3"/>
    <p:sldLayoutId id="2147483674" r:id="rId4"/>
    <p:sldLayoutId id="2147483675"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723EB855-A6B8-4BC3-BAA2-436668521B9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9504" y="6070987"/>
            <a:ext cx="1564158" cy="684319"/>
          </a:xfrm>
          <a:prstGeom prst="rect">
            <a:avLst/>
          </a:prstGeom>
        </p:spPr>
      </p:pic>
      <p:sp>
        <p:nvSpPr>
          <p:cNvPr id="6" name="AutoShape 2" descr="AttÄlu rezultÄti vaicÄjumam âRTUâ">
            <a:extLst>
              <a:ext uri="{FF2B5EF4-FFF2-40B4-BE49-F238E27FC236}">
                <a16:creationId xmlns="" xmlns:a16="http://schemas.microsoft.com/office/drawing/2014/main" id="{E6A9F3E8-6DD9-46E6-A4BA-C4D04327F8C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noProof="1"/>
          </a:p>
        </p:txBody>
      </p:sp>
      <p:sp>
        <p:nvSpPr>
          <p:cNvPr id="9" name="TextBox 8">
            <a:extLst>
              <a:ext uri="{FF2B5EF4-FFF2-40B4-BE49-F238E27FC236}">
                <a16:creationId xmlns="" xmlns:a16="http://schemas.microsoft.com/office/drawing/2014/main" id="{A1484909-AD5E-4E98-9A89-FEB63A2C0EC9}"/>
              </a:ext>
            </a:extLst>
          </p:cNvPr>
          <p:cNvSpPr txBox="1">
            <a:spLocks noChangeArrowheads="1"/>
          </p:cNvSpPr>
          <p:nvPr/>
        </p:nvSpPr>
        <p:spPr bwMode="auto">
          <a:xfrm>
            <a:off x="1883532" y="2492897"/>
            <a:ext cx="8424936" cy="1464231"/>
          </a:xfrm>
          <a:prstGeom prst="roundRect">
            <a:avLst/>
          </a:prstGeom>
          <a:noFill/>
          <a:ln w="28575">
            <a:solidFill>
              <a:srgbClr val="23621F"/>
            </a:solidFill>
            <a:miter lim="800000"/>
            <a:headEnd/>
            <a:tailEnd/>
          </a:ln>
        </p:spPr>
        <p:txBody>
          <a:bodyPr wrap="square">
            <a:spAutoFit/>
          </a:bodyPr>
          <a:lstStyle/>
          <a:p>
            <a:pPr algn="ctr"/>
            <a:r>
              <a:rPr lang="en-GB" sz="4000" b="1" noProof="1">
                <a:solidFill>
                  <a:srgbClr val="23621F"/>
                </a:solidFill>
                <a:latin typeface="Arial Narrow" panose="020B0606020202030204" pitchFamily="34" charset="0"/>
                <a:cs typeface="Arial" panose="020B0604020202020204" pitchFamily="34" charset="0"/>
              </a:rPr>
              <a:t>PRIEKŠSTATI UN ATTIEKSME PRET </a:t>
            </a:r>
          </a:p>
          <a:p>
            <a:pPr algn="ctr"/>
            <a:r>
              <a:rPr lang="en-GB" sz="4000" b="1" noProof="1">
                <a:solidFill>
                  <a:srgbClr val="23621F"/>
                </a:solidFill>
                <a:latin typeface="Arial Narrow" panose="020B0606020202030204" pitchFamily="34" charset="0"/>
                <a:cs typeface="Arial" panose="020B0604020202020204" pitchFamily="34" charset="0"/>
              </a:rPr>
              <a:t>KONTRABANDU LATVIJĀ</a:t>
            </a:r>
            <a:endParaRPr lang="en-GB" altLang="ko-KR" sz="4000" b="1" noProof="1">
              <a:solidFill>
                <a:srgbClr val="23621F"/>
              </a:solidFill>
              <a:latin typeface="Arial Narrow" panose="020B0606020202030204" pitchFamily="34" charset="0"/>
              <a:ea typeface="맑은 고딕" pitchFamily="50" charset="-127"/>
              <a:cs typeface="Arial" pitchFamily="34" charset="0"/>
            </a:endParaRPr>
          </a:p>
        </p:txBody>
      </p:sp>
      <p:sp>
        <p:nvSpPr>
          <p:cNvPr id="10" name="TextBox 9">
            <a:extLst>
              <a:ext uri="{FF2B5EF4-FFF2-40B4-BE49-F238E27FC236}">
                <a16:creationId xmlns="" xmlns:a16="http://schemas.microsoft.com/office/drawing/2014/main" id="{40E34337-3C98-4151-9B72-B0790CD4269B}"/>
              </a:ext>
            </a:extLst>
          </p:cNvPr>
          <p:cNvSpPr txBox="1"/>
          <p:nvPr/>
        </p:nvSpPr>
        <p:spPr>
          <a:xfrm>
            <a:off x="4651158" y="4210925"/>
            <a:ext cx="2889684" cy="707886"/>
          </a:xfrm>
          <a:prstGeom prst="rect">
            <a:avLst/>
          </a:prstGeom>
          <a:noFill/>
        </p:spPr>
        <p:txBody>
          <a:bodyPr wrap="square">
            <a:spAutoFit/>
          </a:bodyPr>
          <a:lstStyle/>
          <a:p>
            <a:pPr algn="ctr">
              <a:defRPr/>
            </a:pPr>
            <a:r>
              <a:rPr lang="en-GB" altLang="ko-KR" sz="2000" b="1" noProof="1">
                <a:latin typeface="Arial Narrow" panose="020B0606020202030204" pitchFamily="34" charset="0"/>
                <a:cs typeface="Arial" pitchFamily="34" charset="0"/>
              </a:rPr>
              <a:t>Latvijas iedzīvotāju aptauja</a:t>
            </a:r>
          </a:p>
          <a:p>
            <a:pPr algn="ctr">
              <a:defRPr/>
            </a:pPr>
            <a:r>
              <a:rPr lang="en-GB" altLang="ko-KR" sz="2000" b="1" noProof="1">
                <a:latin typeface="Arial Narrow" panose="020B0606020202030204" pitchFamily="34" charset="0"/>
                <a:cs typeface="Arial" pitchFamily="34" charset="0"/>
              </a:rPr>
              <a:t>2022. gada maijs</a:t>
            </a:r>
          </a:p>
        </p:txBody>
      </p:sp>
    </p:spTree>
    <p:extLst>
      <p:ext uri="{BB962C8B-B14F-4D97-AF65-F5344CB8AC3E}">
        <p14:creationId xmlns:p14="http://schemas.microsoft.com/office/powerpoint/2010/main" val="1941221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12192000" cy="576000"/>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4. Zināšanas, kur iegādāties kontrabandas preces</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«K4. Ja Jums būtu tāda nepieciešamība, vai Jūs zinātu, kur var iegādāties kontrabandas preces?»</a:t>
            </a:r>
          </a:p>
        </p:txBody>
      </p:sp>
      <p:sp>
        <p:nvSpPr>
          <p:cNvPr id="7" name="Rectangle 46">
            <a:extLst>
              <a:ext uri="{FF2B5EF4-FFF2-40B4-BE49-F238E27FC236}">
                <a16:creationId xmlns="" xmlns:a16="http://schemas.microsoft.com/office/drawing/2014/main" id="{BFE665C8-9DC7-486F-AE00-717907695BB9}"/>
              </a:ext>
            </a:extLst>
          </p:cNvPr>
          <p:cNvSpPr>
            <a:spLocks noRot="1" noChangeArrowheads="1"/>
          </p:cNvSpPr>
          <p:nvPr/>
        </p:nvSpPr>
        <p:spPr bwMode="auto">
          <a:xfrm>
            <a:off x="10632504" y="5373216"/>
            <a:ext cx="1335410" cy="57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eaLnBrk="1" hangingPunct="1"/>
            <a:r>
              <a:rPr lang="en-GB" altLang="lv-LV" b="0" i="1" noProof="1">
                <a:latin typeface="Arial" charset="0"/>
                <a:cs typeface="Arial" charset="0"/>
              </a:rPr>
              <a:t>Bāze: respondenti</a:t>
            </a:r>
          </a:p>
          <a:p>
            <a:pPr algn="ctr" eaLnBrk="1" hangingPunct="1"/>
            <a:r>
              <a:rPr lang="en-GB" altLang="lv-LV" b="0" i="1" noProof="1">
                <a:latin typeface="Arial" charset="0"/>
                <a:cs typeface="Arial" charset="0"/>
              </a:rPr>
              <a:t> attiecīgajās grupās (skat. «n=» grafikā)</a:t>
            </a:r>
          </a:p>
          <a:p>
            <a:pPr algn="ctr" eaLnBrk="1" hangingPunct="1"/>
            <a:endParaRPr lang="en-GB" altLang="lv-LV" b="0" i="1" noProof="1">
              <a:latin typeface="Arial" charset="0"/>
              <a:cs typeface="Arial" charset="0"/>
            </a:endParaRPr>
          </a:p>
          <a:p>
            <a:pPr algn="ctr" eaLnBrk="1" hangingPunct="1"/>
            <a:r>
              <a:rPr lang="en-GB" altLang="lv-LV" b="0" i="1" noProof="1">
                <a:latin typeface="Arial" charset="0"/>
                <a:cs typeface="Arial" charset="0"/>
              </a:rPr>
              <a:t>Vairākatbilžu </a:t>
            </a:r>
          </a:p>
          <a:p>
            <a:pPr algn="ctr" eaLnBrk="1" hangingPunct="1"/>
            <a:r>
              <a:rPr lang="en-GB" altLang="lv-LV" b="0" i="1" noProof="1">
                <a:latin typeface="Arial" charset="0"/>
                <a:cs typeface="Arial" charset="0"/>
              </a:rPr>
              <a:t>jautājums </a:t>
            </a:r>
          </a:p>
          <a:p>
            <a:pPr algn="ctr" eaLnBrk="1" hangingPunct="1"/>
            <a:r>
              <a:rPr lang="en-GB" altLang="lv-LV" b="0" i="1" noProof="1">
                <a:latin typeface="Arial" charset="0"/>
                <a:cs typeface="Arial" charset="0"/>
              </a:rPr>
              <a:t>(% summa &gt; 100)</a:t>
            </a:r>
            <a:br>
              <a:rPr lang="en-GB" altLang="lv-LV" b="0" i="1" noProof="1">
                <a:latin typeface="Arial" charset="0"/>
                <a:cs typeface="Arial" charset="0"/>
              </a:rPr>
            </a:br>
            <a:endParaRPr lang="en-GB" altLang="lv-LV" b="0" i="1" noProof="1">
              <a:latin typeface="Arial" charset="0"/>
              <a:cs typeface="Arial" charset="0"/>
            </a:endParaRPr>
          </a:p>
        </p:txBody>
      </p:sp>
      <p:graphicFrame>
        <p:nvGraphicFramePr>
          <p:cNvPr id="6" name="Chart 98">
            <a:extLst>
              <a:ext uri="{FF2B5EF4-FFF2-40B4-BE49-F238E27FC236}">
                <a16:creationId xmlns="" xmlns:a16="http://schemas.microsoft.com/office/drawing/2014/main" id="{00000000-0008-0000-0100-000030000000}"/>
              </a:ext>
            </a:extLst>
          </p:cNvPr>
          <p:cNvGraphicFramePr>
            <a:graphicFrameLocks/>
          </p:cNvGraphicFramePr>
          <p:nvPr>
            <p:extLst>
              <p:ext uri="{D42A27DB-BD31-4B8C-83A1-F6EECF244321}">
                <p14:modId xmlns:p14="http://schemas.microsoft.com/office/powerpoint/2010/main" val="3020523181"/>
              </p:ext>
            </p:extLst>
          </p:nvPr>
        </p:nvGraphicFramePr>
        <p:xfrm>
          <a:off x="695400" y="1168093"/>
          <a:ext cx="8856984" cy="55732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477627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12192000" cy="576000"/>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5. Attieksme pret kontrabandas preču tirdzniecību</a:t>
            </a:r>
          </a:p>
        </p:txBody>
      </p:sp>
      <p:sp>
        <p:nvSpPr>
          <p:cNvPr id="6" name="Rectangle 46">
            <a:extLst>
              <a:ext uri="{FF2B5EF4-FFF2-40B4-BE49-F238E27FC236}">
                <a16:creationId xmlns="" xmlns:a16="http://schemas.microsoft.com/office/drawing/2014/main" id="{AAB38CA5-E4DE-4EF9-9BA9-7F2155D7922D}"/>
              </a:ext>
            </a:extLst>
          </p:cNvPr>
          <p:cNvSpPr>
            <a:spLocks noRot="1" noChangeArrowheads="1"/>
          </p:cNvSpPr>
          <p:nvPr/>
        </p:nvSpPr>
        <p:spPr bwMode="auto">
          <a:xfrm>
            <a:off x="551384" y="5706432"/>
            <a:ext cx="11017224" cy="648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eaLnBrk="1" hangingPunct="1"/>
            <a:r>
              <a:rPr lang="en-GB" altLang="lv-LV" b="0" i="1" noProof="1">
                <a:latin typeface="Arial" charset="0"/>
                <a:cs typeface="Arial" charset="0"/>
              </a:rPr>
              <a:t>Bāze: visi respondenti (skat. «n=» grafikā)</a:t>
            </a:r>
          </a:p>
          <a:p>
            <a:pPr algn="ctr"/>
            <a:r>
              <a:rPr lang="en-GB" altLang="lv-LV" b="0" i="1" noProof="1">
                <a:latin typeface="Arial" charset="0"/>
                <a:cs typeface="Arial" charset="0"/>
              </a:rPr>
              <a:t>Jautājuma formulējums 2013., 2015., 2019. un 2020. gada aptaujā: «</a:t>
            </a:r>
            <a:r>
              <a:rPr lang="en-GB" altLang="lv-LV" b="0" i="1" kern="0" noProof="1">
                <a:latin typeface="Arial" charset="0"/>
                <a:cs typeface="Arial" charset="0"/>
              </a:rPr>
              <a:t>Kāda kopumā ir Jūsu attieksme pret tādu kontrabandas preču kā tabaka, alkohols un degviela tirdzniecību Latvijā?</a:t>
            </a:r>
            <a:br>
              <a:rPr lang="en-GB" altLang="lv-LV" b="0" i="1" kern="0" noProof="1">
                <a:latin typeface="Arial" charset="0"/>
                <a:cs typeface="Arial" charset="0"/>
              </a:rPr>
            </a:br>
            <a:r>
              <a:rPr lang="en-GB" altLang="lv-LV" b="0" i="1" kern="0" noProof="1">
                <a:latin typeface="Arial" charset="0"/>
                <a:cs typeface="Arial" charset="0"/>
              </a:rPr>
              <a:t>Vai, Jūsuprāt, šāda rīcība ir… </a:t>
            </a:r>
            <a:r>
              <a:rPr lang="en-GB" altLang="lv-LV" b="0" i="1" noProof="1">
                <a:latin typeface="Arial" charset="0"/>
                <a:cs typeface="Arial" charset="0"/>
              </a:rPr>
              <a:t>» </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«K5. Kāda kopumā ir Jūsu attieksme pret tādu kontrabandas preču kā tabakas un nikotīna izstrādājumu, alkohola un degvielas tirdzniecību Latvijā? Vai, Jūsuprāt, šāda rīcība ir…»</a:t>
            </a:r>
          </a:p>
        </p:txBody>
      </p:sp>
      <p:graphicFrame>
        <p:nvGraphicFramePr>
          <p:cNvPr id="7" name="Chart 99">
            <a:extLst>
              <a:ext uri="{FF2B5EF4-FFF2-40B4-BE49-F238E27FC236}">
                <a16:creationId xmlns="" xmlns:a16="http://schemas.microsoft.com/office/drawing/2014/main" id="{00000000-0008-0000-0100-000032000000}"/>
              </a:ext>
            </a:extLst>
          </p:cNvPr>
          <p:cNvGraphicFramePr>
            <a:graphicFrameLocks/>
          </p:cNvGraphicFramePr>
          <p:nvPr>
            <p:extLst>
              <p:ext uri="{D42A27DB-BD31-4B8C-83A1-F6EECF244321}">
                <p14:modId xmlns:p14="http://schemas.microsoft.com/office/powerpoint/2010/main" val="450200900"/>
              </p:ext>
            </p:extLst>
          </p:nvPr>
        </p:nvGraphicFramePr>
        <p:xfrm>
          <a:off x="119336" y="1700808"/>
          <a:ext cx="10249346" cy="34928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61821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12192000" cy="576000"/>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5. Attieksme pret kontrabandas preču tirdzniecību</a:t>
            </a:r>
          </a:p>
        </p:txBody>
      </p:sp>
      <p:sp>
        <p:nvSpPr>
          <p:cNvPr id="6" name="Rectangle 45">
            <a:extLst>
              <a:ext uri="{FF2B5EF4-FFF2-40B4-BE49-F238E27FC236}">
                <a16:creationId xmlns="" xmlns:a16="http://schemas.microsoft.com/office/drawing/2014/main" id="{92B8E706-A368-41AF-AFF2-12F071603EC1}"/>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«K5. Kāda kopumā ir Jūsu attieksme pret tādu kontrabandas preču kā tabakas un nikotīna izstrādājumu, alkohola un degvielas tirdzniecību Latvijā? Vai, Jūsuprāt, šāda rīcība ir…»</a:t>
            </a:r>
          </a:p>
        </p:txBody>
      </p:sp>
      <p:sp>
        <p:nvSpPr>
          <p:cNvPr id="7" name="Rectangle 46">
            <a:extLst>
              <a:ext uri="{FF2B5EF4-FFF2-40B4-BE49-F238E27FC236}">
                <a16:creationId xmlns="" xmlns:a16="http://schemas.microsoft.com/office/drawing/2014/main" id="{D7B05B9C-DC75-4221-93D0-85BDD4DF6678}"/>
              </a:ext>
            </a:extLst>
          </p:cNvPr>
          <p:cNvSpPr>
            <a:spLocks noRot="1" noChangeArrowheads="1"/>
          </p:cNvSpPr>
          <p:nvPr/>
        </p:nvSpPr>
        <p:spPr bwMode="auto">
          <a:xfrm>
            <a:off x="10632504" y="5589240"/>
            <a:ext cx="1335410"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eaLnBrk="1" hangingPunct="1"/>
            <a:r>
              <a:rPr lang="en-GB" altLang="lv-LV" b="0" i="1" noProof="1">
                <a:latin typeface="Arial" charset="0"/>
                <a:cs typeface="Arial" charset="0"/>
              </a:rPr>
              <a:t>Bāze: respondenti</a:t>
            </a:r>
          </a:p>
          <a:p>
            <a:pPr algn="ctr" eaLnBrk="1" hangingPunct="1"/>
            <a:r>
              <a:rPr lang="en-GB" altLang="lv-LV" b="0" i="1" noProof="1">
                <a:latin typeface="Arial" charset="0"/>
                <a:cs typeface="Arial" charset="0"/>
              </a:rPr>
              <a:t> attiecīgajās grupās (skat. «n=» grafikā)</a:t>
            </a:r>
          </a:p>
        </p:txBody>
      </p:sp>
      <p:graphicFrame>
        <p:nvGraphicFramePr>
          <p:cNvPr id="5" name="Chart 99">
            <a:extLst>
              <a:ext uri="{FF2B5EF4-FFF2-40B4-BE49-F238E27FC236}">
                <a16:creationId xmlns="" xmlns:a16="http://schemas.microsoft.com/office/drawing/2014/main" id="{00000000-0008-0000-0100-0000C0070000}"/>
              </a:ext>
            </a:extLst>
          </p:cNvPr>
          <p:cNvGraphicFramePr>
            <a:graphicFrameLocks/>
          </p:cNvGraphicFramePr>
          <p:nvPr>
            <p:extLst>
              <p:ext uri="{D42A27DB-BD31-4B8C-83A1-F6EECF244321}">
                <p14:modId xmlns:p14="http://schemas.microsoft.com/office/powerpoint/2010/main" val="258358507"/>
              </p:ext>
            </p:extLst>
          </p:nvPr>
        </p:nvGraphicFramePr>
        <p:xfrm>
          <a:off x="119336" y="1268748"/>
          <a:ext cx="9760346" cy="557327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08929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12192000" cy="576000"/>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6. Sodīšana par kontrabandas preču pirkšanu</a:t>
            </a:r>
          </a:p>
        </p:txBody>
      </p:sp>
      <p:sp>
        <p:nvSpPr>
          <p:cNvPr id="6" name="Rectangle 46">
            <a:extLst>
              <a:ext uri="{FF2B5EF4-FFF2-40B4-BE49-F238E27FC236}">
                <a16:creationId xmlns="" xmlns:a16="http://schemas.microsoft.com/office/drawing/2014/main" id="{AAB38CA5-E4DE-4EF9-9BA9-7F2155D7922D}"/>
              </a:ext>
            </a:extLst>
          </p:cNvPr>
          <p:cNvSpPr>
            <a:spLocks noRot="1" noChangeArrowheads="1"/>
          </p:cNvSpPr>
          <p:nvPr/>
        </p:nvSpPr>
        <p:spPr bwMode="auto">
          <a:xfrm>
            <a:off x="1527176" y="6165304"/>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eaLnBrk="1" hangingPunct="1"/>
            <a:r>
              <a:rPr lang="en-GB" altLang="lv-LV" b="0" i="1" noProof="1">
                <a:latin typeface="Arial" charset="0"/>
                <a:cs typeface="Arial" charset="0"/>
              </a:rPr>
              <a:t>Bāze: visi respondenti (skat. «n=» grafikā)</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«K6. Cik bargi, Jūsuprāt, būtu jāsoda tie cilvēki, kuri pērk kontrabandas preces?»</a:t>
            </a:r>
          </a:p>
        </p:txBody>
      </p:sp>
      <p:graphicFrame>
        <p:nvGraphicFramePr>
          <p:cNvPr id="7" name="Chart 99">
            <a:extLst>
              <a:ext uri="{FF2B5EF4-FFF2-40B4-BE49-F238E27FC236}">
                <a16:creationId xmlns="" xmlns:a16="http://schemas.microsoft.com/office/drawing/2014/main" id="{00000000-0008-0000-0100-000020000000}"/>
              </a:ext>
            </a:extLst>
          </p:cNvPr>
          <p:cNvGraphicFramePr>
            <a:graphicFrameLocks/>
          </p:cNvGraphicFramePr>
          <p:nvPr>
            <p:extLst>
              <p:ext uri="{D42A27DB-BD31-4B8C-83A1-F6EECF244321}">
                <p14:modId xmlns:p14="http://schemas.microsoft.com/office/powerpoint/2010/main" val="1653611954"/>
              </p:ext>
            </p:extLst>
          </p:nvPr>
        </p:nvGraphicFramePr>
        <p:xfrm>
          <a:off x="119336" y="1628800"/>
          <a:ext cx="10801200" cy="38164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51490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12192000" cy="576000"/>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7. Valsts institūciju cīņas ar kontrabandu novērtējums</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«K7. Kā Jūs novērtētu, cik sekmīga ir valsts institūciju cīņa ar kontrabandu? Vai, Jūsuprāt, tā ir…»</a:t>
            </a:r>
          </a:p>
        </p:txBody>
      </p:sp>
      <p:graphicFrame>
        <p:nvGraphicFramePr>
          <p:cNvPr id="6" name="Chart 99">
            <a:extLst>
              <a:ext uri="{FF2B5EF4-FFF2-40B4-BE49-F238E27FC236}">
                <a16:creationId xmlns="" xmlns:a16="http://schemas.microsoft.com/office/drawing/2014/main" id="{00000000-0008-0000-0100-000035000000}"/>
              </a:ext>
            </a:extLst>
          </p:cNvPr>
          <p:cNvGraphicFramePr>
            <a:graphicFrameLocks/>
          </p:cNvGraphicFramePr>
          <p:nvPr>
            <p:extLst>
              <p:ext uri="{D42A27DB-BD31-4B8C-83A1-F6EECF244321}">
                <p14:modId xmlns:p14="http://schemas.microsoft.com/office/powerpoint/2010/main" val="3759563171"/>
              </p:ext>
            </p:extLst>
          </p:nvPr>
        </p:nvGraphicFramePr>
        <p:xfrm>
          <a:off x="4242" y="1844824"/>
          <a:ext cx="10009112" cy="380774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46">
            <a:extLst>
              <a:ext uri="{FF2B5EF4-FFF2-40B4-BE49-F238E27FC236}">
                <a16:creationId xmlns="" xmlns:a16="http://schemas.microsoft.com/office/drawing/2014/main" id="{78763173-8E1F-4EFE-9516-9A1D2D798D99}"/>
              </a:ext>
            </a:extLst>
          </p:cNvPr>
          <p:cNvSpPr>
            <a:spLocks noRot="1" noChangeArrowheads="1"/>
          </p:cNvSpPr>
          <p:nvPr/>
        </p:nvSpPr>
        <p:spPr bwMode="auto">
          <a:xfrm>
            <a:off x="1527176" y="6165304"/>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eaLnBrk="1" hangingPunct="1"/>
            <a:r>
              <a:rPr lang="en-GB" altLang="lv-LV" b="0" i="1" noProof="1">
                <a:latin typeface="Arial" charset="0"/>
                <a:cs typeface="Arial" charset="0"/>
              </a:rPr>
              <a:t>Bāze: visi respondenti (skat. «n=» grafikā)</a:t>
            </a:r>
          </a:p>
        </p:txBody>
      </p:sp>
    </p:spTree>
    <p:extLst>
      <p:ext uri="{BB962C8B-B14F-4D97-AF65-F5344CB8AC3E}">
        <p14:creationId xmlns:p14="http://schemas.microsoft.com/office/powerpoint/2010/main" val="3670451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12192000" cy="576000"/>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8. Valdības rīcība attiecībā pret kontrabandas preču tirdzniecību</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«K8. Sakiet, lūdzu, kā, Jūsuprāt, pašreizējos apstākļos vajadzētu rīkoties valdībai attiecībā uz kontrabandas preču tirdzniecību?»</a:t>
            </a:r>
          </a:p>
        </p:txBody>
      </p:sp>
      <p:sp>
        <p:nvSpPr>
          <p:cNvPr id="8" name="Rectangle 46">
            <a:extLst>
              <a:ext uri="{FF2B5EF4-FFF2-40B4-BE49-F238E27FC236}">
                <a16:creationId xmlns="" xmlns:a16="http://schemas.microsoft.com/office/drawing/2014/main" id="{6FCB2526-9486-4217-AAEF-3C88A6ECB5C8}"/>
              </a:ext>
            </a:extLst>
          </p:cNvPr>
          <p:cNvSpPr>
            <a:spLocks noRot="1" noChangeArrowheads="1"/>
          </p:cNvSpPr>
          <p:nvPr/>
        </p:nvSpPr>
        <p:spPr bwMode="auto">
          <a:xfrm>
            <a:off x="335360" y="5877272"/>
            <a:ext cx="11521280"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eaLnBrk="1" hangingPunct="1"/>
            <a:r>
              <a:rPr lang="en-GB" altLang="lv-LV" b="0" i="1" noProof="1">
                <a:latin typeface="Arial" charset="0"/>
                <a:cs typeface="Arial" charset="0"/>
              </a:rPr>
              <a:t>Bāze: visi respondenti (skat. «n=» grafikā)</a:t>
            </a:r>
          </a:p>
          <a:p>
            <a:pPr algn="ctr" eaLnBrk="1" hangingPunct="1"/>
            <a:endParaRPr lang="en-GB" altLang="lv-LV" b="0" i="1" noProof="1">
              <a:latin typeface="Arial" charset="0"/>
              <a:cs typeface="Arial" charset="0"/>
            </a:endParaRPr>
          </a:p>
          <a:p>
            <a:pPr algn="ctr" eaLnBrk="1" hangingPunct="1"/>
            <a:r>
              <a:rPr lang="en-GB" altLang="lv-LV" b="0" i="1" noProof="1">
                <a:latin typeface="Arial" charset="0"/>
                <a:cs typeface="Arial" charset="0"/>
              </a:rPr>
              <a:t>*Valstij vajadzētu pastiprināt cīņu, kas nozīmē, ka kontrabandas preces būtu mazāk pieejamas un kļūtu dārgākas</a:t>
            </a:r>
          </a:p>
          <a:p>
            <a:pPr algn="ctr" eaLnBrk="1" hangingPunct="1"/>
            <a:r>
              <a:rPr lang="en-GB" altLang="lv-LV" b="0" i="1" noProof="1">
                <a:latin typeface="Arial" charset="0"/>
                <a:cs typeface="Arial" charset="0"/>
              </a:rPr>
              <a:t>**Valstij neko jaunu šajā jomā nevajadzētu darīt — visu vajadzētu atstāt tā, kā tas ir patlaban</a:t>
            </a:r>
          </a:p>
          <a:p>
            <a:pPr algn="ctr" eaLnBrk="1" hangingPunct="1"/>
            <a:r>
              <a:rPr lang="en-GB" altLang="lv-LV" b="0" i="1" noProof="1">
                <a:latin typeface="Arial" charset="0"/>
                <a:cs typeface="Arial" charset="0"/>
              </a:rPr>
              <a:t>***Valstij vajadzētu kļūt pielaidīgākai pret dažādu kontrabandas preču tirdzniecību, kas nozīmē, ka kontrabandas preces kļūtu pieejamākas un, iespējams, ka vēl lētākas</a:t>
            </a:r>
          </a:p>
        </p:txBody>
      </p:sp>
      <p:graphicFrame>
        <p:nvGraphicFramePr>
          <p:cNvPr id="6" name="Chart 98">
            <a:extLst>
              <a:ext uri="{FF2B5EF4-FFF2-40B4-BE49-F238E27FC236}">
                <a16:creationId xmlns="" xmlns:a16="http://schemas.microsoft.com/office/drawing/2014/main" id="{00000000-0008-0000-0100-000031000000}"/>
              </a:ext>
            </a:extLst>
          </p:cNvPr>
          <p:cNvGraphicFramePr>
            <a:graphicFrameLocks/>
          </p:cNvGraphicFramePr>
          <p:nvPr>
            <p:extLst>
              <p:ext uri="{D42A27DB-BD31-4B8C-83A1-F6EECF244321}">
                <p14:modId xmlns:p14="http://schemas.microsoft.com/office/powerpoint/2010/main" val="1162182861"/>
              </p:ext>
            </p:extLst>
          </p:nvPr>
        </p:nvGraphicFramePr>
        <p:xfrm>
          <a:off x="911424" y="1628800"/>
          <a:ext cx="9361040" cy="37357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3731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1"/>
            <a:ext cx="12192000" cy="576263"/>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8. Valdības rīcība attiecībā pret kontrabandas preču tirdzniecību</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«K8. Sakiet, lūdzu, kā, Jūsuprāt, pašreizējos apstākļos vajadzētu rīkoties valdībai attiecībā uz kontrabandas preču tirdzniecību?»</a:t>
            </a:r>
          </a:p>
        </p:txBody>
      </p:sp>
      <p:sp>
        <p:nvSpPr>
          <p:cNvPr id="8" name="Rectangle 46">
            <a:extLst>
              <a:ext uri="{FF2B5EF4-FFF2-40B4-BE49-F238E27FC236}">
                <a16:creationId xmlns="" xmlns:a16="http://schemas.microsoft.com/office/drawing/2014/main" id="{FFAA2B06-69EE-4414-97B6-AA881786BC58}"/>
              </a:ext>
            </a:extLst>
          </p:cNvPr>
          <p:cNvSpPr>
            <a:spLocks noRot="1" noChangeArrowheads="1"/>
          </p:cNvSpPr>
          <p:nvPr/>
        </p:nvSpPr>
        <p:spPr bwMode="auto">
          <a:xfrm>
            <a:off x="10416480" y="4149080"/>
            <a:ext cx="1547664"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eaLnBrk="1" hangingPunct="1"/>
            <a:r>
              <a:rPr lang="en-GB" altLang="lv-LV" b="0" i="1" noProof="1">
                <a:latin typeface="Arial" charset="0"/>
                <a:cs typeface="Arial" charset="0"/>
              </a:rPr>
              <a:t>Bāze: respondenti</a:t>
            </a:r>
          </a:p>
          <a:p>
            <a:pPr algn="ctr" eaLnBrk="1" hangingPunct="1"/>
            <a:r>
              <a:rPr lang="en-GB" altLang="lv-LV" b="0" i="1" noProof="1">
                <a:latin typeface="Arial" charset="0"/>
                <a:cs typeface="Arial" charset="0"/>
              </a:rPr>
              <a:t> attiecīgajās grupās</a:t>
            </a:r>
            <a:br>
              <a:rPr lang="en-GB" altLang="lv-LV" b="0" i="1" noProof="1">
                <a:latin typeface="Arial" charset="0"/>
                <a:cs typeface="Arial" charset="0"/>
              </a:rPr>
            </a:br>
            <a:r>
              <a:rPr lang="en-GB" altLang="lv-LV" b="0" i="1" noProof="1">
                <a:latin typeface="Arial" charset="0"/>
                <a:cs typeface="Arial" charset="0"/>
              </a:rPr>
              <a:t>(skat. «n=» grafikā)</a:t>
            </a:r>
            <a:br>
              <a:rPr lang="en-GB" altLang="lv-LV" b="0" i="1" noProof="1">
                <a:latin typeface="Arial" charset="0"/>
                <a:cs typeface="Arial" charset="0"/>
              </a:rPr>
            </a:br>
            <a:r>
              <a:rPr lang="en-GB" altLang="lv-LV" b="0" i="1" noProof="1">
                <a:latin typeface="Arial" charset="0"/>
                <a:cs typeface="Arial" charset="0"/>
              </a:rPr>
              <a:t/>
            </a:r>
            <a:br>
              <a:rPr lang="en-GB" altLang="lv-LV" b="0" i="1" noProof="1">
                <a:latin typeface="Arial" charset="0"/>
                <a:cs typeface="Arial" charset="0"/>
              </a:rPr>
            </a:br>
            <a:r>
              <a:rPr lang="en-GB" altLang="lv-LV" b="0" i="1" noProof="1">
                <a:latin typeface="Arial" charset="0"/>
                <a:cs typeface="Arial" charset="0"/>
              </a:rPr>
              <a:t>*Valstij vajadzētu</a:t>
            </a:r>
            <a:br>
              <a:rPr lang="en-GB" altLang="lv-LV" b="0" i="1" noProof="1">
                <a:latin typeface="Arial" charset="0"/>
                <a:cs typeface="Arial" charset="0"/>
              </a:rPr>
            </a:br>
            <a:r>
              <a:rPr lang="en-GB" altLang="lv-LV" b="0" i="1" noProof="1">
                <a:latin typeface="Arial" charset="0"/>
                <a:cs typeface="Arial" charset="0"/>
              </a:rPr>
              <a:t>pastiprināt cīņu, kas</a:t>
            </a:r>
            <a:br>
              <a:rPr lang="en-GB" altLang="lv-LV" b="0" i="1" noProof="1">
                <a:latin typeface="Arial" charset="0"/>
                <a:cs typeface="Arial" charset="0"/>
              </a:rPr>
            </a:br>
            <a:r>
              <a:rPr lang="en-GB" altLang="lv-LV" b="0" i="1" noProof="1">
                <a:latin typeface="Arial" charset="0"/>
                <a:cs typeface="Arial" charset="0"/>
              </a:rPr>
              <a:t>nozīmē, ka</a:t>
            </a:r>
            <a:br>
              <a:rPr lang="en-GB" altLang="lv-LV" b="0" i="1" noProof="1">
                <a:latin typeface="Arial" charset="0"/>
                <a:cs typeface="Arial" charset="0"/>
              </a:rPr>
            </a:br>
            <a:r>
              <a:rPr lang="en-GB" altLang="lv-LV" b="0" i="1" noProof="1">
                <a:latin typeface="Arial" charset="0"/>
                <a:cs typeface="Arial" charset="0"/>
              </a:rPr>
              <a:t>kontrabandas preces</a:t>
            </a:r>
            <a:br>
              <a:rPr lang="en-GB" altLang="lv-LV" b="0" i="1" noProof="1">
                <a:latin typeface="Arial" charset="0"/>
                <a:cs typeface="Arial" charset="0"/>
              </a:rPr>
            </a:br>
            <a:r>
              <a:rPr lang="en-GB" altLang="lv-LV" b="0" i="1" noProof="1">
                <a:latin typeface="Arial" charset="0"/>
                <a:cs typeface="Arial" charset="0"/>
              </a:rPr>
              <a:t>būtu mazāk pieejamas un kļūtu dārgākas</a:t>
            </a:r>
          </a:p>
          <a:p>
            <a:pPr algn="ctr" eaLnBrk="1" hangingPunct="1"/>
            <a:r>
              <a:rPr lang="en-GB" altLang="lv-LV" b="0" i="1" noProof="1">
                <a:latin typeface="Arial" charset="0"/>
                <a:cs typeface="Arial" charset="0"/>
              </a:rPr>
              <a:t>**Valstij neko jaunu šajā jomā nevajadzētu darīt — visu vajadzētu atstāt tā, kā tas ir patlaban</a:t>
            </a:r>
          </a:p>
          <a:p>
            <a:pPr algn="ctr" eaLnBrk="1" hangingPunct="1"/>
            <a:r>
              <a:rPr lang="en-GB" altLang="lv-LV" b="0" i="1" noProof="1">
                <a:latin typeface="Arial" charset="0"/>
                <a:cs typeface="Arial" charset="0"/>
              </a:rPr>
              <a:t>***Valstij vajadzētu kļūt pielaidīgākai pret</a:t>
            </a:r>
            <a:br>
              <a:rPr lang="en-GB" altLang="lv-LV" b="0" i="1" noProof="1">
                <a:latin typeface="Arial" charset="0"/>
                <a:cs typeface="Arial" charset="0"/>
              </a:rPr>
            </a:br>
            <a:r>
              <a:rPr lang="en-GB" altLang="lv-LV" b="0" i="1" noProof="1">
                <a:latin typeface="Arial" charset="0"/>
                <a:cs typeface="Arial" charset="0"/>
              </a:rPr>
              <a:t>dažādu kontrabandas</a:t>
            </a:r>
            <a:br>
              <a:rPr lang="en-GB" altLang="lv-LV" b="0" i="1" noProof="1">
                <a:latin typeface="Arial" charset="0"/>
                <a:cs typeface="Arial" charset="0"/>
              </a:rPr>
            </a:br>
            <a:r>
              <a:rPr lang="en-GB" altLang="lv-LV" b="0" i="1" noProof="1">
                <a:latin typeface="Arial" charset="0"/>
                <a:cs typeface="Arial" charset="0"/>
              </a:rPr>
              <a:t>preču tirdzniecību, kas</a:t>
            </a:r>
            <a:br>
              <a:rPr lang="en-GB" altLang="lv-LV" b="0" i="1" noProof="1">
                <a:latin typeface="Arial" charset="0"/>
                <a:cs typeface="Arial" charset="0"/>
              </a:rPr>
            </a:br>
            <a:r>
              <a:rPr lang="en-GB" altLang="lv-LV" b="0" i="1" noProof="1">
                <a:latin typeface="Arial" charset="0"/>
                <a:cs typeface="Arial" charset="0"/>
              </a:rPr>
              <a:t>nozīmē, ka</a:t>
            </a:r>
            <a:br>
              <a:rPr lang="en-GB" altLang="lv-LV" b="0" i="1" noProof="1">
                <a:latin typeface="Arial" charset="0"/>
                <a:cs typeface="Arial" charset="0"/>
              </a:rPr>
            </a:br>
            <a:r>
              <a:rPr lang="en-GB" altLang="lv-LV" b="0" i="1" noProof="1">
                <a:latin typeface="Arial" charset="0"/>
                <a:cs typeface="Arial" charset="0"/>
              </a:rPr>
              <a:t>kontrabandas preces</a:t>
            </a:r>
            <a:br>
              <a:rPr lang="en-GB" altLang="lv-LV" b="0" i="1" noProof="1">
                <a:latin typeface="Arial" charset="0"/>
                <a:cs typeface="Arial" charset="0"/>
              </a:rPr>
            </a:br>
            <a:r>
              <a:rPr lang="en-GB" altLang="lv-LV" b="0" i="1" noProof="1">
                <a:latin typeface="Arial" charset="0"/>
                <a:cs typeface="Arial" charset="0"/>
              </a:rPr>
              <a:t>kļūtu pieejamākas un,</a:t>
            </a:r>
            <a:br>
              <a:rPr lang="en-GB" altLang="lv-LV" b="0" i="1" noProof="1">
                <a:latin typeface="Arial" charset="0"/>
                <a:cs typeface="Arial" charset="0"/>
              </a:rPr>
            </a:br>
            <a:r>
              <a:rPr lang="en-GB" altLang="lv-LV" b="0" i="1" noProof="1">
                <a:latin typeface="Arial" charset="0"/>
                <a:cs typeface="Arial" charset="0"/>
              </a:rPr>
              <a:t>iespējams, ka vēl</a:t>
            </a:r>
            <a:br>
              <a:rPr lang="en-GB" altLang="lv-LV" b="0" i="1" noProof="1">
                <a:latin typeface="Arial" charset="0"/>
                <a:cs typeface="Arial" charset="0"/>
              </a:rPr>
            </a:br>
            <a:r>
              <a:rPr lang="en-GB" altLang="lv-LV" b="0" i="1" noProof="1">
                <a:latin typeface="Arial" charset="0"/>
                <a:cs typeface="Arial" charset="0"/>
              </a:rPr>
              <a:t>lētākas</a:t>
            </a:r>
          </a:p>
          <a:p>
            <a:pPr algn="ctr" eaLnBrk="1" hangingPunct="1"/>
            <a:endParaRPr lang="en-GB" altLang="lv-LV" b="0" i="1" noProof="1">
              <a:latin typeface="Arial" charset="0"/>
              <a:cs typeface="Arial" charset="0"/>
            </a:endParaRPr>
          </a:p>
          <a:p>
            <a:pPr algn="ctr" eaLnBrk="1" hangingPunct="1"/>
            <a:endParaRPr lang="en-GB" altLang="lv-LV" b="0" i="1" noProof="1">
              <a:latin typeface="Arial" charset="0"/>
              <a:cs typeface="Arial" charset="0"/>
            </a:endParaRPr>
          </a:p>
        </p:txBody>
      </p:sp>
      <p:graphicFrame>
        <p:nvGraphicFramePr>
          <p:cNvPr id="6" name="Chart 98">
            <a:extLst>
              <a:ext uri="{FF2B5EF4-FFF2-40B4-BE49-F238E27FC236}">
                <a16:creationId xmlns="" xmlns:a16="http://schemas.microsoft.com/office/drawing/2014/main" id="{00000000-0008-0000-0100-000037000000}"/>
              </a:ext>
            </a:extLst>
          </p:cNvPr>
          <p:cNvGraphicFramePr>
            <a:graphicFrameLocks/>
          </p:cNvGraphicFramePr>
          <p:nvPr>
            <p:extLst>
              <p:ext uri="{D42A27DB-BD31-4B8C-83A1-F6EECF244321}">
                <p14:modId xmlns:p14="http://schemas.microsoft.com/office/powerpoint/2010/main" val="2455500162"/>
              </p:ext>
            </p:extLst>
          </p:nvPr>
        </p:nvGraphicFramePr>
        <p:xfrm>
          <a:off x="0" y="1268760"/>
          <a:ext cx="9952359" cy="54726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49811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12192000" cy="576000"/>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9. Efektīva nodokļu izlietošana</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«K10. Kopumā ņemot, vai, Jūsuprāt, nodokļi valstī tiek izlietoti efektīvi, sabiedrības interesēs?»</a:t>
            </a:r>
          </a:p>
        </p:txBody>
      </p:sp>
      <p:graphicFrame>
        <p:nvGraphicFramePr>
          <p:cNvPr id="7" name="Chart 99">
            <a:extLst>
              <a:ext uri="{FF2B5EF4-FFF2-40B4-BE49-F238E27FC236}">
                <a16:creationId xmlns="" xmlns:a16="http://schemas.microsoft.com/office/drawing/2014/main" id="{00000000-0008-0000-0100-000021000000}"/>
              </a:ext>
            </a:extLst>
          </p:cNvPr>
          <p:cNvGraphicFramePr>
            <a:graphicFrameLocks/>
          </p:cNvGraphicFramePr>
          <p:nvPr>
            <p:extLst>
              <p:ext uri="{D42A27DB-BD31-4B8C-83A1-F6EECF244321}">
                <p14:modId xmlns:p14="http://schemas.microsoft.com/office/powerpoint/2010/main" val="1681259397"/>
              </p:ext>
            </p:extLst>
          </p:nvPr>
        </p:nvGraphicFramePr>
        <p:xfrm>
          <a:off x="0" y="1844824"/>
          <a:ext cx="9984432" cy="396044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46">
            <a:extLst>
              <a:ext uri="{FF2B5EF4-FFF2-40B4-BE49-F238E27FC236}">
                <a16:creationId xmlns="" xmlns:a16="http://schemas.microsoft.com/office/drawing/2014/main" id="{C7CD16D1-7C14-462A-BBC5-40DF30F7C8EF}"/>
              </a:ext>
            </a:extLst>
          </p:cNvPr>
          <p:cNvSpPr>
            <a:spLocks noRot="1" noChangeArrowheads="1"/>
          </p:cNvSpPr>
          <p:nvPr/>
        </p:nvSpPr>
        <p:spPr bwMode="auto">
          <a:xfrm>
            <a:off x="1527176" y="6165304"/>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eaLnBrk="1" hangingPunct="1"/>
            <a:r>
              <a:rPr lang="en-GB" altLang="lv-LV" b="0" i="1" noProof="1">
                <a:latin typeface="Arial" charset="0"/>
                <a:cs typeface="Arial" charset="0"/>
              </a:rPr>
              <a:t>Bāze: visi respondenti (skat. «n=» grafikā)</a:t>
            </a:r>
          </a:p>
        </p:txBody>
      </p:sp>
    </p:spTree>
    <p:extLst>
      <p:ext uri="{BB962C8B-B14F-4D97-AF65-F5344CB8AC3E}">
        <p14:creationId xmlns:p14="http://schemas.microsoft.com/office/powerpoint/2010/main" val="4098333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12192000" cy="576000"/>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10. Smēķētāju skaita izmaiņas</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2"/>
            <a:ext cx="12192000" cy="613408"/>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a:t>
            </a:r>
            <a:r>
              <a:rPr lang="lv-LV" altLang="lv-LV" sz="1200" b="0" i="1" kern="0" noProof="1">
                <a:latin typeface="Arial" charset="0"/>
                <a:cs typeface="Arial" charset="0"/>
              </a:rPr>
              <a:t>K11. No 2020. gada 20. maija Latvijā vairs nedrīkst pārdot cigaretes un tinamo tabaku ar raksturīgu aromātu, tostarp mentolu. Kā Jums šķiet, kā Latvijā ir mainījies smēķētāju skaits, kopš šī likuma norma stājusies spēkā? Vai, Jūsuprāt, tas ir…</a:t>
            </a:r>
            <a:r>
              <a:rPr lang="en-GB" altLang="lv-LV" sz="1200" b="0" i="1" kern="0" noProof="1">
                <a:latin typeface="Arial" charset="0"/>
                <a:cs typeface="Arial" charset="0"/>
              </a:rPr>
              <a:t>»</a:t>
            </a:r>
          </a:p>
        </p:txBody>
      </p:sp>
      <p:sp>
        <p:nvSpPr>
          <p:cNvPr id="6" name="Rectangle 46">
            <a:extLst>
              <a:ext uri="{FF2B5EF4-FFF2-40B4-BE49-F238E27FC236}">
                <a16:creationId xmlns="" xmlns:a16="http://schemas.microsoft.com/office/drawing/2014/main" id="{DFA71959-279E-4EAB-B1C6-9AEEB91653C0}"/>
              </a:ext>
            </a:extLst>
          </p:cNvPr>
          <p:cNvSpPr>
            <a:spLocks noRot="1" noChangeArrowheads="1"/>
          </p:cNvSpPr>
          <p:nvPr/>
        </p:nvSpPr>
        <p:spPr bwMode="auto">
          <a:xfrm>
            <a:off x="1524000" y="6202648"/>
            <a:ext cx="9147770"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eaLnBrk="1" hangingPunct="1"/>
            <a:r>
              <a:rPr lang="en-GB" altLang="lv-LV" b="0" i="1" noProof="1">
                <a:latin typeface="Arial" charset="0"/>
                <a:cs typeface="Arial" charset="0"/>
              </a:rPr>
              <a:t>Bāze: respondenti</a:t>
            </a:r>
            <a:r>
              <a:rPr lang="lv-LV" altLang="lv-LV" b="0" i="1" noProof="1">
                <a:latin typeface="Arial" charset="0"/>
                <a:cs typeface="Arial" charset="0"/>
              </a:rPr>
              <a:t> </a:t>
            </a:r>
            <a:r>
              <a:rPr lang="en-GB" altLang="lv-LV" b="0" i="1" noProof="1">
                <a:latin typeface="Arial" charset="0"/>
                <a:cs typeface="Arial" charset="0"/>
              </a:rPr>
              <a:t>attiecīgajās grupās (skat. «n=» grafikā)</a:t>
            </a:r>
          </a:p>
        </p:txBody>
      </p:sp>
      <p:graphicFrame>
        <p:nvGraphicFramePr>
          <p:cNvPr id="8" name="Chart 7">
            <a:extLst>
              <a:ext uri="{FF2B5EF4-FFF2-40B4-BE49-F238E27FC236}">
                <a16:creationId xmlns="" xmlns:a16="http://schemas.microsoft.com/office/drawing/2014/main" id="{00000000-0008-0000-0100-000041000000}"/>
              </a:ext>
            </a:extLst>
          </p:cNvPr>
          <p:cNvGraphicFramePr>
            <a:graphicFrameLocks/>
          </p:cNvGraphicFramePr>
          <p:nvPr>
            <p:extLst>
              <p:ext uri="{D42A27DB-BD31-4B8C-83A1-F6EECF244321}">
                <p14:modId xmlns:p14="http://schemas.microsoft.com/office/powerpoint/2010/main" val="500829336"/>
              </p:ext>
            </p:extLst>
          </p:nvPr>
        </p:nvGraphicFramePr>
        <p:xfrm>
          <a:off x="695400" y="1700808"/>
          <a:ext cx="9529660" cy="42484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89382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12192000" cy="576000"/>
          </a:xfrm>
          <a:solidFill>
            <a:srgbClr val="23621F"/>
          </a:solidFill>
        </p:spPr>
        <p:txBody>
          <a:bodyPr>
            <a:noAutofit/>
          </a:bodyPr>
          <a:lstStyle/>
          <a:p>
            <a:pPr algn="l"/>
            <a:r>
              <a:rPr lang="en-GB" altLang="ko-KR" sz="2400" cap="small" noProof="1">
                <a:solidFill>
                  <a:schemeClr val="bg1"/>
                </a:solidFill>
                <a:latin typeface="Arial Narrow" panose="020B0606020202030204" pitchFamily="34" charset="0"/>
              </a:rPr>
              <a:t>11. Kontrabandas apjomu iespējamās izmaiņas dažādām preču grupām</a:t>
            </a:r>
          </a:p>
        </p:txBody>
      </p:sp>
      <p:sp>
        <p:nvSpPr>
          <p:cNvPr id="6" name="Rectangle 46">
            <a:extLst>
              <a:ext uri="{FF2B5EF4-FFF2-40B4-BE49-F238E27FC236}">
                <a16:creationId xmlns="" xmlns:a16="http://schemas.microsoft.com/office/drawing/2014/main" id="{AAB38CA5-E4DE-4EF9-9BA9-7F2155D7922D}"/>
              </a:ext>
            </a:extLst>
          </p:cNvPr>
          <p:cNvSpPr>
            <a:spLocks noRot="1" noChangeArrowheads="1"/>
          </p:cNvSpPr>
          <p:nvPr/>
        </p:nvSpPr>
        <p:spPr bwMode="auto">
          <a:xfrm>
            <a:off x="1525587" y="6202648"/>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eaLnBrk="1" hangingPunct="1"/>
            <a:r>
              <a:rPr lang="en-GB" altLang="lv-LV" b="0" i="1" noProof="1">
                <a:latin typeface="Arial" charset="0"/>
                <a:cs typeface="Arial" charset="0"/>
              </a:rPr>
              <a:t>Bāze: visi respondenti, n=1010</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2"/>
            <a:ext cx="12192000" cy="576000"/>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170" b="0" i="1" kern="0" noProof="1">
                <a:latin typeface="Arial" charset="0"/>
                <a:cs typeface="Arial" charset="0"/>
              </a:rPr>
              <a:t>«J2. Ņemot vērā Krievijas agresijas un kara Ukrainā radīto straujo cenu kāpumu, no vienas puses, un to, ka patlaban lielā mērā ir slēgta Latvijas austrumu robeža, no otras puses, kā tas, Jūsuprāt, ietekmēs kontrabandas apjomus šādām preču grupām? Vai, Jūsuprāt, kontrabandas apjomi noteikti palielināsies, drīzāk palielināsies, nemainīsies, drīzāk samazināsies vai arī tie noteikti samazināsies?»</a:t>
            </a:r>
          </a:p>
        </p:txBody>
      </p:sp>
      <p:graphicFrame>
        <p:nvGraphicFramePr>
          <p:cNvPr id="7" name="Chart 99">
            <a:extLst>
              <a:ext uri="{FF2B5EF4-FFF2-40B4-BE49-F238E27FC236}">
                <a16:creationId xmlns="" xmlns:a16="http://schemas.microsoft.com/office/drawing/2014/main" id="{9A2ED56D-AE9C-44D1-A8A0-A9A4911BFF38}"/>
              </a:ext>
            </a:extLst>
          </p:cNvPr>
          <p:cNvGraphicFramePr>
            <a:graphicFrameLocks/>
          </p:cNvGraphicFramePr>
          <p:nvPr>
            <p:extLst>
              <p:ext uri="{D42A27DB-BD31-4B8C-83A1-F6EECF244321}">
                <p14:modId xmlns:p14="http://schemas.microsoft.com/office/powerpoint/2010/main" val="4168701558"/>
              </p:ext>
            </p:extLst>
          </p:nvPr>
        </p:nvGraphicFramePr>
        <p:xfrm>
          <a:off x="0" y="1844824"/>
          <a:ext cx="10369152" cy="39202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7624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66"/>
          <p:cNvGraphicFramePr>
            <a:graphicFrameLocks/>
          </p:cNvGraphicFramePr>
          <p:nvPr>
            <p:extLst>
              <p:ext uri="{D42A27DB-BD31-4B8C-83A1-F6EECF244321}">
                <p14:modId xmlns:p14="http://schemas.microsoft.com/office/powerpoint/2010/main" val="256254085"/>
              </p:ext>
            </p:extLst>
          </p:nvPr>
        </p:nvGraphicFramePr>
        <p:xfrm>
          <a:off x="3575720" y="2150858"/>
          <a:ext cx="8208912" cy="2651856"/>
        </p:xfrm>
        <a:graphic>
          <a:graphicData uri="http://schemas.openxmlformats.org/drawingml/2006/table">
            <a:tbl>
              <a:tblPr/>
              <a:tblGrid>
                <a:gridCol w="2731794">
                  <a:extLst>
                    <a:ext uri="{9D8B030D-6E8A-4147-A177-3AD203B41FA5}">
                      <a16:colId xmlns="" xmlns:a16="http://schemas.microsoft.com/office/drawing/2014/main" val="20000"/>
                    </a:ext>
                  </a:extLst>
                </a:gridCol>
                <a:gridCol w="5477118">
                  <a:extLst>
                    <a:ext uri="{9D8B030D-6E8A-4147-A177-3AD203B41FA5}">
                      <a16:colId xmlns="" xmlns:a16="http://schemas.microsoft.com/office/drawing/2014/main" val="20001"/>
                    </a:ext>
                  </a:extLst>
                </a:gridCol>
              </a:tblGrid>
              <a:tr h="162258">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en-GB" altLang="lv-LV" sz="1400" b="1" i="0" u="none" strike="noStrike" cap="small" normalizeH="0" baseline="0" noProof="1">
                          <a:ln>
                            <a:noFill/>
                          </a:ln>
                          <a:solidFill>
                            <a:schemeClr val="tx1"/>
                          </a:solidFill>
                          <a:effectLst/>
                          <a:latin typeface="Arial Narrow" panose="020B0606020202030204" pitchFamily="34" charset="0"/>
                          <a:cs typeface="Arial" panose="020B0604020202020204" pitchFamily="34" charset="0"/>
                        </a:rPr>
                        <a:t>mērķa grupa:</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DEE7D1"/>
                    </a:solidFill>
                  </a:tcPr>
                </a:tc>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just"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en-GB" altLang="lv-LV" sz="1400" b="0" i="0" u="none" strike="noStrike" cap="none" normalizeH="0" baseline="0" noProof="1">
                          <a:ln>
                            <a:noFill/>
                          </a:ln>
                          <a:solidFill>
                            <a:schemeClr val="tx1"/>
                          </a:solidFill>
                          <a:effectLst/>
                          <a:latin typeface="Arial Narrow" panose="020B0606020202030204" pitchFamily="34" charset="0"/>
                          <a:cs typeface="Arial" panose="020B0604020202020204" pitchFamily="34" charset="0"/>
                        </a:rPr>
                        <a:t>Latvijas pastāvīgie iedzīvotāji vecumā no 18 līdz 75 gadiem</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DEE7D1"/>
                    </a:solidFill>
                  </a:tcPr>
                </a:tc>
                <a:extLst>
                  <a:ext uri="{0D108BD9-81ED-4DB2-BD59-A6C34878D82A}">
                    <a16:rowId xmlns="" xmlns:a16="http://schemas.microsoft.com/office/drawing/2014/main" val="10001"/>
                  </a:ext>
                </a:extLst>
              </a:tr>
              <a:tr h="162258">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en-GB" altLang="lv-LV" sz="1400" b="1" i="0" u="none" strike="noStrike" cap="small" normalizeH="0" baseline="0" noProof="1">
                          <a:ln>
                            <a:noFill/>
                          </a:ln>
                          <a:solidFill>
                            <a:schemeClr val="tx1"/>
                          </a:solidFill>
                          <a:effectLst/>
                          <a:latin typeface="Arial Narrow" panose="020B0606020202030204" pitchFamily="34" charset="0"/>
                          <a:cs typeface="Arial" panose="020B0604020202020204" pitchFamily="34" charset="0"/>
                        </a:rPr>
                        <a:t>aptaujas metode:</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FF3EA"/>
                    </a:solidFill>
                  </a:tcPr>
                </a:tc>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just" defTabSz="914400" rtl="0" eaLnBrk="1" fontAlgn="base" latinLnBrk="0" hangingPunct="1">
                        <a:lnSpc>
                          <a:spcPct val="100000"/>
                        </a:lnSpc>
                        <a:spcBef>
                          <a:spcPct val="10000"/>
                        </a:spcBef>
                        <a:spcAft>
                          <a:spcPct val="10000"/>
                        </a:spcAft>
                        <a:buClr>
                          <a:schemeClr val="hlink"/>
                        </a:buClr>
                        <a:buSzPct val="80000"/>
                        <a:buFont typeface="Arial" charset="0"/>
                        <a:buNone/>
                        <a:tabLst/>
                      </a:pPr>
                      <a:r>
                        <a:rPr lang="en-GB" sz="1400" b="0" kern="1200" noProof="1">
                          <a:solidFill>
                            <a:schemeClr val="tx1"/>
                          </a:solidFill>
                          <a:effectLst/>
                          <a:latin typeface="Arial Narrow" panose="020B0606020202030204" pitchFamily="34" charset="0"/>
                          <a:ea typeface="+mn-ea"/>
                          <a:cs typeface="Arial" panose="020B0604020202020204" pitchFamily="34" charset="0"/>
                        </a:rPr>
                        <a:t>tiešās intervijas respondentu dzīvesvietās</a:t>
                      </a:r>
                      <a:endParaRPr kumimoji="0" lang="en-GB" altLang="lv-LV" sz="1400" b="0" i="0" u="none" strike="noStrike" cap="none" normalizeH="0" baseline="0" noProof="1">
                        <a:ln>
                          <a:noFill/>
                        </a:ln>
                        <a:solidFill>
                          <a:schemeClr val="tx1"/>
                        </a:solidFill>
                        <a:effectLst/>
                        <a:latin typeface="Arial Narrow" panose="020B0606020202030204" pitchFamily="34" charset="0"/>
                        <a:cs typeface="Arial" panose="020B0604020202020204" pitchFamily="34"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FF3EA"/>
                    </a:solidFill>
                  </a:tcPr>
                </a:tc>
                <a:extLst>
                  <a:ext uri="{0D108BD9-81ED-4DB2-BD59-A6C34878D82A}">
                    <a16:rowId xmlns="" xmlns:a16="http://schemas.microsoft.com/office/drawing/2014/main" val="10002"/>
                  </a:ext>
                </a:extLst>
              </a:tr>
              <a:tr h="162258">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en-GB" altLang="lv-LV" sz="1400" b="1" i="0" u="none" strike="noStrike" cap="small" normalizeH="0" baseline="0" noProof="1">
                          <a:ln>
                            <a:noFill/>
                          </a:ln>
                          <a:solidFill>
                            <a:schemeClr val="tx1"/>
                          </a:solidFill>
                          <a:effectLst/>
                          <a:latin typeface="Arial Narrow" panose="020B0606020202030204" pitchFamily="34" charset="0"/>
                          <a:cs typeface="Arial" panose="020B0604020202020204" pitchFamily="34" charset="0"/>
                        </a:rPr>
                        <a:t>izlases metode:</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DEE7D1"/>
                    </a:solidFill>
                  </a:tcPr>
                </a:tc>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algn="just"/>
                      <a:r>
                        <a:rPr lang="en-GB" sz="1400" b="0" kern="1200" noProof="1">
                          <a:solidFill>
                            <a:schemeClr val="tx1"/>
                          </a:solidFill>
                          <a:effectLst/>
                          <a:latin typeface="Arial Narrow" panose="020B0606020202030204" pitchFamily="34" charset="0"/>
                          <a:ea typeface="+mn-ea"/>
                          <a:cs typeface="Arial" panose="020B0604020202020204" pitchFamily="34" charset="0"/>
                        </a:rPr>
                        <a:t>stratificētā nejaušā izlase</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DEE7D1"/>
                    </a:solidFill>
                  </a:tcPr>
                </a:tc>
                <a:extLst>
                  <a:ext uri="{0D108BD9-81ED-4DB2-BD59-A6C34878D82A}">
                    <a16:rowId xmlns="" xmlns:a16="http://schemas.microsoft.com/office/drawing/2014/main" val="10004"/>
                  </a:ext>
                </a:extLst>
              </a:tr>
              <a:tr h="280259">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lang="en-GB" sz="1400" b="1" kern="1200" cap="small" baseline="0" noProof="1">
                          <a:solidFill>
                            <a:schemeClr val="tx1"/>
                          </a:solidFill>
                          <a:effectLst/>
                          <a:latin typeface="Arial Narrow" panose="020B0606020202030204" pitchFamily="34" charset="0"/>
                          <a:ea typeface="+mn-ea"/>
                          <a:cs typeface="Arial" panose="020B0604020202020204" pitchFamily="34" charset="0"/>
                        </a:rPr>
                        <a:t>stratifikācijas pazīmes:</a:t>
                      </a:r>
                      <a:endParaRPr kumimoji="0" lang="en-GB" altLang="lv-LV" sz="1400" b="1" i="0" u="none" strike="noStrike" cap="small" normalizeH="0" baseline="0" noProof="1">
                        <a:ln>
                          <a:noFill/>
                        </a:ln>
                        <a:solidFill>
                          <a:schemeClr val="tx1"/>
                        </a:solidFill>
                        <a:effectLst/>
                        <a:latin typeface="Arial Narrow" panose="020B0606020202030204" pitchFamily="34" charset="0"/>
                        <a:cs typeface="Arial" panose="020B0604020202020204" pitchFamily="34"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FF3EA"/>
                    </a:solidFill>
                  </a:tcPr>
                </a:tc>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just" defTabSz="914400" rtl="0" eaLnBrk="1" fontAlgn="b" latinLnBrk="0" hangingPunct="1">
                        <a:lnSpc>
                          <a:spcPct val="100000"/>
                        </a:lnSpc>
                        <a:spcBef>
                          <a:spcPct val="10000"/>
                        </a:spcBef>
                        <a:spcAft>
                          <a:spcPct val="10000"/>
                        </a:spcAft>
                        <a:buClr>
                          <a:srgbClr val="777777"/>
                        </a:buClr>
                        <a:buSzPct val="80000"/>
                        <a:buFont typeface="Wingdings" pitchFamily="2" charset="2"/>
                        <a:buNone/>
                        <a:tabLst/>
                      </a:pPr>
                      <a:r>
                        <a:rPr kumimoji="0" lang="en-GB" altLang="lv-LV" sz="1400" b="0" i="0" u="none" strike="noStrike" cap="none" normalizeH="0" baseline="0" noProof="1">
                          <a:ln>
                            <a:noFill/>
                          </a:ln>
                          <a:solidFill>
                            <a:schemeClr val="tx1"/>
                          </a:solidFill>
                          <a:effectLst/>
                          <a:latin typeface="Arial Narrow" panose="020B0606020202030204" pitchFamily="34" charset="0"/>
                          <a:cs typeface="Arial" panose="020B0604020202020204" pitchFamily="34" charset="0"/>
                        </a:rPr>
                        <a:t>administratīvi teritoriālā</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FF3EA"/>
                    </a:solidFill>
                  </a:tcPr>
                </a:tc>
                <a:extLst>
                  <a:ext uri="{0D108BD9-81ED-4DB2-BD59-A6C34878D82A}">
                    <a16:rowId xmlns="" xmlns:a16="http://schemas.microsoft.com/office/drawing/2014/main" val="10006"/>
                  </a:ext>
                </a:extLst>
              </a:tr>
              <a:tr h="280259">
                <a:tc>
                  <a:txBody>
                    <a:body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en-GB" altLang="lv-LV" sz="1400" b="1" i="0" u="none" strike="noStrike" cap="small" normalizeH="0" baseline="0" noProof="1">
                          <a:ln>
                            <a:noFill/>
                          </a:ln>
                          <a:solidFill>
                            <a:schemeClr val="tx1"/>
                          </a:solidFill>
                          <a:effectLst/>
                          <a:latin typeface="Arial Narrow" panose="020B0606020202030204" pitchFamily="34" charset="0"/>
                          <a:cs typeface="Arial" panose="020B0604020202020204" pitchFamily="34" charset="0"/>
                        </a:rPr>
                        <a:t>ģeogrāfiskais pārklājums:</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DEE7D1"/>
                    </a:solidFill>
                  </a:tcPr>
                </a:tc>
                <a:tc>
                  <a:txBody>
                    <a:bodyPr/>
                    <a:lstStyle/>
                    <a:p>
                      <a:pPr marL="0" marR="0" lvl="0" indent="0" algn="just" defTabSz="914400" rtl="0" eaLnBrk="1" fontAlgn="b" latinLnBrk="0" hangingPunct="1">
                        <a:lnSpc>
                          <a:spcPct val="100000"/>
                        </a:lnSpc>
                        <a:spcBef>
                          <a:spcPct val="10000"/>
                        </a:spcBef>
                        <a:spcAft>
                          <a:spcPct val="10000"/>
                        </a:spcAft>
                        <a:buClr>
                          <a:srgbClr val="777777"/>
                        </a:buClr>
                        <a:buSzPct val="80000"/>
                        <a:buFont typeface="Wingdings" pitchFamily="2" charset="2"/>
                        <a:buNone/>
                        <a:tabLst/>
                      </a:pPr>
                      <a:r>
                        <a:rPr kumimoji="0" lang="en-GB" altLang="lv-LV" sz="1400" b="0" i="0" u="none" strike="noStrike" cap="none" normalizeH="0" baseline="0" noProof="1">
                          <a:ln>
                            <a:noFill/>
                          </a:ln>
                          <a:solidFill>
                            <a:schemeClr val="tx1"/>
                          </a:solidFill>
                          <a:effectLst/>
                          <a:latin typeface="Arial Narrow" panose="020B0606020202030204" pitchFamily="34" charset="0"/>
                          <a:cs typeface="Arial" panose="020B0604020202020204" pitchFamily="34" charset="0"/>
                        </a:rPr>
                        <a:t>visi Latvijas reģioni (124 izlases punkti)</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DEE7D1"/>
                    </a:solidFill>
                  </a:tcPr>
                </a:tc>
                <a:extLst>
                  <a:ext uri="{0D108BD9-81ED-4DB2-BD59-A6C34878D82A}">
                    <a16:rowId xmlns="" xmlns:a16="http://schemas.microsoft.com/office/drawing/2014/main" val="10007"/>
                  </a:ext>
                </a:extLst>
              </a:tr>
              <a:tr h="280259">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en-GB" altLang="lv-LV" sz="1400" b="1" i="0" u="none" strike="noStrike" cap="small" normalizeH="0" baseline="0" noProof="1">
                          <a:ln>
                            <a:noFill/>
                          </a:ln>
                          <a:solidFill>
                            <a:schemeClr val="tx1"/>
                          </a:solidFill>
                          <a:effectLst/>
                          <a:latin typeface="Arial Narrow" panose="020B0606020202030204" pitchFamily="34" charset="0"/>
                          <a:cs typeface="Arial" panose="020B0604020202020204" pitchFamily="34" charset="0"/>
                        </a:rPr>
                        <a:t>sasniegtās izlases lielums:</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FF3EA"/>
                    </a:solidFill>
                  </a:tcPr>
                </a:tc>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just" defTabSz="914400" rtl="0" eaLnBrk="1" fontAlgn="b" latinLnBrk="0" hangingPunct="1">
                        <a:lnSpc>
                          <a:spcPct val="100000"/>
                        </a:lnSpc>
                        <a:spcBef>
                          <a:spcPct val="10000"/>
                        </a:spcBef>
                        <a:spcAft>
                          <a:spcPct val="10000"/>
                        </a:spcAft>
                        <a:buClr>
                          <a:srgbClr val="777777"/>
                        </a:buClr>
                        <a:buSzPct val="80000"/>
                        <a:buFont typeface="Wingdings" pitchFamily="2" charset="2"/>
                        <a:buNone/>
                        <a:tabLst/>
                      </a:pPr>
                      <a:r>
                        <a:rPr kumimoji="0" lang="en-GB" altLang="lv-LV" sz="1400" b="0" i="0" u="none" strike="noStrike" cap="none" normalizeH="0" baseline="0" noProof="1">
                          <a:ln>
                            <a:noFill/>
                          </a:ln>
                          <a:solidFill>
                            <a:schemeClr val="tx1"/>
                          </a:solidFill>
                          <a:effectLst/>
                          <a:latin typeface="Arial Narrow" panose="020B0606020202030204" pitchFamily="34" charset="0"/>
                          <a:cs typeface="Arial" panose="020B0604020202020204" pitchFamily="34" charset="0"/>
                        </a:rPr>
                        <a:t>1010 respondenti</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FF3EA"/>
                    </a:solidFill>
                  </a:tcPr>
                </a:tc>
                <a:extLst>
                  <a:ext uri="{0D108BD9-81ED-4DB2-BD59-A6C34878D82A}">
                    <a16:rowId xmlns="" xmlns:a16="http://schemas.microsoft.com/office/drawing/2014/main" val="3116350590"/>
                  </a:ext>
                </a:extLst>
              </a:tr>
              <a:tr h="280259">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en-GB" altLang="lv-LV" sz="1400" b="1" i="0" u="none" strike="noStrike" cap="small" normalizeH="0" baseline="0" noProof="1">
                          <a:ln>
                            <a:noFill/>
                          </a:ln>
                          <a:solidFill>
                            <a:schemeClr val="tx1"/>
                          </a:solidFill>
                          <a:effectLst/>
                          <a:latin typeface="Arial Narrow" panose="020B0606020202030204" pitchFamily="34" charset="0"/>
                          <a:cs typeface="Arial" panose="020B0604020202020204" pitchFamily="34" charset="0"/>
                        </a:rPr>
                        <a:t>aptaujas  veikšanas laiks:</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DEE7D1"/>
                    </a:solidFill>
                  </a:tcPr>
                </a:tc>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just" defTabSz="914400" rtl="0" eaLnBrk="1" fontAlgn="b" latinLnBrk="0" hangingPunct="1">
                        <a:lnSpc>
                          <a:spcPct val="100000"/>
                        </a:lnSpc>
                        <a:spcBef>
                          <a:spcPct val="10000"/>
                        </a:spcBef>
                        <a:spcAft>
                          <a:spcPct val="10000"/>
                        </a:spcAft>
                        <a:buClr>
                          <a:srgbClr val="777777"/>
                        </a:buClr>
                        <a:buSzPct val="80000"/>
                        <a:buFont typeface="Wingdings" pitchFamily="2" charset="2"/>
                        <a:buNone/>
                        <a:tabLst/>
                      </a:pPr>
                      <a:r>
                        <a:rPr kumimoji="0" lang="en-GB" altLang="lv-LV" sz="1400" b="0" i="0" u="none" strike="noStrike" cap="none" normalizeH="0" baseline="0" noProof="1">
                          <a:ln>
                            <a:noFill/>
                          </a:ln>
                          <a:solidFill>
                            <a:schemeClr val="tx1"/>
                          </a:solidFill>
                          <a:effectLst/>
                          <a:latin typeface="Arial Narrow" panose="020B0606020202030204" pitchFamily="34" charset="0"/>
                          <a:cs typeface="Arial" panose="020B0604020202020204" pitchFamily="34" charset="0"/>
                        </a:rPr>
                        <a:t>13.05.2022.–24.05.2022.</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DEE7D1"/>
                    </a:solidFill>
                  </a:tcPr>
                </a:tc>
                <a:extLst>
                  <a:ext uri="{0D108BD9-81ED-4DB2-BD59-A6C34878D82A}">
                    <a16:rowId xmlns="" xmlns:a16="http://schemas.microsoft.com/office/drawing/2014/main" val="1774390192"/>
                  </a:ext>
                </a:extLst>
              </a:tr>
              <a:tr h="398260">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en-GB" altLang="lv-LV" sz="1400" b="1" i="0" u="none" strike="noStrike" cap="small" normalizeH="0" baseline="0" noProof="1">
                          <a:ln>
                            <a:noFill/>
                          </a:ln>
                          <a:solidFill>
                            <a:schemeClr val="tx1"/>
                          </a:solidFill>
                          <a:effectLst/>
                          <a:latin typeface="Arial Narrow" panose="020B0606020202030204" pitchFamily="34" charset="0"/>
                          <a:cs typeface="Arial" panose="020B0604020202020204" pitchFamily="34" charset="0"/>
                        </a:rPr>
                        <a:t>datu svēršana:</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FF3EA"/>
                    </a:solidFill>
                  </a:tcPr>
                </a:tc>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en-GB" altLang="lv-LV" sz="1400" b="0" i="0" u="none" strike="noStrike" cap="none" normalizeH="0" baseline="0" noProof="1">
                          <a:ln>
                            <a:noFill/>
                          </a:ln>
                          <a:solidFill>
                            <a:schemeClr val="tx1"/>
                          </a:solidFill>
                          <a:effectLst/>
                          <a:latin typeface="Arial Narrow" panose="020B0606020202030204" pitchFamily="34" charset="0"/>
                          <a:cs typeface="Arial" panose="020B0604020202020204" pitchFamily="34" charset="0"/>
                        </a:rPr>
                        <a:t>lai nodrošinātu lielāku datu reprezentativitāti, dati tika pakļauti svēršanas procedūrai pēc sekojošām pazīmēm: reģions, tautība, vecums un dzimums</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FF3EA"/>
                    </a:solidFill>
                  </a:tcPr>
                </a:tc>
                <a:extLst>
                  <a:ext uri="{0D108BD9-81ED-4DB2-BD59-A6C34878D82A}">
                    <a16:rowId xmlns="" xmlns:a16="http://schemas.microsoft.com/office/drawing/2014/main" val="4186537285"/>
                  </a:ext>
                </a:extLst>
              </a:tr>
            </a:tbl>
          </a:graphicData>
        </a:graphic>
      </p:graphicFrame>
      <p:sp>
        <p:nvSpPr>
          <p:cNvPr id="11" name="Oval 10">
            <a:extLst>
              <a:ext uri="{FF2B5EF4-FFF2-40B4-BE49-F238E27FC236}">
                <a16:creationId xmlns="" xmlns:a16="http://schemas.microsoft.com/office/drawing/2014/main" id="{D2D4CBE9-2F52-4C82-9C4E-E4C9BB225BAE}"/>
              </a:ext>
            </a:extLst>
          </p:cNvPr>
          <p:cNvSpPr/>
          <p:nvPr/>
        </p:nvSpPr>
        <p:spPr>
          <a:xfrm>
            <a:off x="911424" y="2150858"/>
            <a:ext cx="2791592" cy="2556284"/>
          </a:xfrm>
          <a:prstGeom prst="ellipse">
            <a:avLst/>
          </a:prstGeom>
          <a:solidFill>
            <a:srgbClr val="23621F"/>
          </a:solidFill>
        </p:spPr>
        <p:style>
          <a:lnRef idx="3">
            <a:schemeClr val="lt1"/>
          </a:lnRef>
          <a:fillRef idx="1">
            <a:schemeClr val="accent1"/>
          </a:fillRef>
          <a:effectRef idx="1">
            <a:schemeClr val="accent1"/>
          </a:effectRef>
          <a:fontRef idx="minor">
            <a:schemeClr val="lt1"/>
          </a:fontRef>
        </p:style>
        <p:txBody>
          <a:bodyPr rtlCol="0" anchor="t"/>
          <a:lstStyle/>
          <a:p>
            <a:pPr algn="ctr"/>
            <a:endParaRPr lang="en-GB" sz="1400" b="1" noProof="1">
              <a:solidFill>
                <a:schemeClr val="bg1"/>
              </a:solidFill>
              <a:latin typeface="Arial" panose="020B0604020202020204" pitchFamily="34" charset="0"/>
              <a:cs typeface="Arial" panose="020B0604020202020204" pitchFamily="34" charset="0"/>
            </a:endParaRPr>
          </a:p>
          <a:p>
            <a:pPr algn="ctr"/>
            <a:endParaRPr lang="en-GB" sz="1400" b="1" noProof="1">
              <a:solidFill>
                <a:schemeClr val="bg1"/>
              </a:solidFill>
              <a:latin typeface="Arial" panose="020B0604020202020204" pitchFamily="34" charset="0"/>
              <a:cs typeface="Arial" panose="020B0604020202020204" pitchFamily="34" charset="0"/>
            </a:endParaRPr>
          </a:p>
          <a:p>
            <a:pPr algn="ctr"/>
            <a:r>
              <a:rPr lang="en-GB" sz="1400" b="1" noProof="1">
                <a:solidFill>
                  <a:schemeClr val="bg1"/>
                </a:solidFill>
                <a:latin typeface="Arial" panose="020B0604020202020204" pitchFamily="34" charset="0"/>
                <a:cs typeface="Arial" panose="020B0604020202020204" pitchFamily="34" charset="0"/>
              </a:rPr>
              <a:t>PĒTĪJUMA VEICĒJS:</a:t>
            </a:r>
          </a:p>
        </p:txBody>
      </p:sp>
      <p:sp>
        <p:nvSpPr>
          <p:cNvPr id="7196" name="Slide Number Placeholder 5"/>
          <p:cNvSpPr txBox="1">
            <a:spLocks noGrp="1"/>
          </p:cNvSpPr>
          <p:nvPr/>
        </p:nvSpPr>
        <p:spPr bwMode="auto">
          <a:xfrm>
            <a:off x="263352" y="6381328"/>
            <a:ext cx="1441450" cy="476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b="1">
                <a:solidFill>
                  <a:schemeClr val="tx1"/>
                </a:solidFill>
                <a:latin typeface="Tahoma" pitchFamily="34" charset="0"/>
              </a:defRPr>
            </a:lvl1pPr>
            <a:lvl2pPr marL="742950" indent="-285750">
              <a:defRPr sz="4400" b="1">
                <a:solidFill>
                  <a:schemeClr val="tx1"/>
                </a:solidFill>
                <a:latin typeface="Tahoma" pitchFamily="34" charset="0"/>
              </a:defRPr>
            </a:lvl2pPr>
            <a:lvl3pPr marL="1143000" indent="-228600">
              <a:defRPr sz="4400" b="1">
                <a:solidFill>
                  <a:schemeClr val="tx1"/>
                </a:solidFill>
                <a:latin typeface="Tahoma" pitchFamily="34" charset="0"/>
              </a:defRPr>
            </a:lvl3pPr>
            <a:lvl4pPr marL="1600200" indent="-228600">
              <a:defRPr sz="4400" b="1">
                <a:solidFill>
                  <a:schemeClr val="tx1"/>
                </a:solidFill>
                <a:latin typeface="Tahoma" pitchFamily="34" charset="0"/>
              </a:defRPr>
            </a:lvl4pPr>
            <a:lvl5pPr marL="2057400" indent="-228600">
              <a:defRPr sz="4400" b="1">
                <a:solidFill>
                  <a:schemeClr val="tx1"/>
                </a:solidFill>
                <a:latin typeface="Tahoma" pitchFamily="34" charset="0"/>
              </a:defRPr>
            </a:lvl5pPr>
            <a:lvl6pPr marL="2514600" indent="-228600" eaLnBrk="0" fontAlgn="base" hangingPunct="0">
              <a:spcBef>
                <a:spcPct val="0"/>
              </a:spcBef>
              <a:spcAft>
                <a:spcPct val="0"/>
              </a:spcAft>
              <a:defRPr sz="4400" b="1">
                <a:solidFill>
                  <a:schemeClr val="tx1"/>
                </a:solidFill>
                <a:latin typeface="Tahoma" pitchFamily="34" charset="0"/>
              </a:defRPr>
            </a:lvl6pPr>
            <a:lvl7pPr marL="2971800" indent="-228600" eaLnBrk="0" fontAlgn="base" hangingPunct="0">
              <a:spcBef>
                <a:spcPct val="0"/>
              </a:spcBef>
              <a:spcAft>
                <a:spcPct val="0"/>
              </a:spcAft>
              <a:defRPr sz="4400" b="1">
                <a:solidFill>
                  <a:schemeClr val="tx1"/>
                </a:solidFill>
                <a:latin typeface="Tahoma" pitchFamily="34" charset="0"/>
              </a:defRPr>
            </a:lvl7pPr>
            <a:lvl8pPr marL="3429000" indent="-228600" eaLnBrk="0" fontAlgn="base" hangingPunct="0">
              <a:spcBef>
                <a:spcPct val="0"/>
              </a:spcBef>
              <a:spcAft>
                <a:spcPct val="0"/>
              </a:spcAft>
              <a:defRPr sz="4400" b="1">
                <a:solidFill>
                  <a:schemeClr val="tx1"/>
                </a:solidFill>
                <a:latin typeface="Tahoma" pitchFamily="34" charset="0"/>
              </a:defRPr>
            </a:lvl8pPr>
            <a:lvl9pPr marL="3886200" indent="-228600" eaLnBrk="0" fontAlgn="base" hangingPunct="0">
              <a:spcBef>
                <a:spcPct val="0"/>
              </a:spcBef>
              <a:spcAft>
                <a:spcPct val="0"/>
              </a:spcAft>
              <a:defRPr sz="4400" b="1">
                <a:solidFill>
                  <a:schemeClr val="tx1"/>
                </a:solidFill>
                <a:latin typeface="Tahoma" pitchFamily="34" charset="0"/>
              </a:defRPr>
            </a:lvl9pPr>
          </a:lstStyle>
          <a:p>
            <a:pPr eaLnBrk="1" hangingPunct="1"/>
            <a:fld id="{9AD500CD-7F5C-4748-9D6C-F97B4730B254}" type="slidenum">
              <a:rPr lang="en-GB" altLang="lv-LV" sz="1000" b="0" noProof="1" dirty="0">
                <a:solidFill>
                  <a:schemeClr val="bg1">
                    <a:lumMod val="50000"/>
                  </a:schemeClr>
                </a:solidFill>
                <a:latin typeface="Arial" charset="0"/>
              </a:rPr>
              <a:pPr eaLnBrk="1" hangingPunct="1"/>
              <a:t>2</a:t>
            </a:fld>
            <a:endParaRPr lang="en-GB" altLang="lv-LV" sz="1000" b="0" noProof="1">
              <a:solidFill>
                <a:schemeClr val="bg1">
                  <a:lumMod val="50000"/>
                </a:schemeClr>
              </a:solidFill>
              <a:latin typeface="Arial" charset="0"/>
            </a:endParaRPr>
          </a:p>
        </p:txBody>
      </p:sp>
      <p:sp>
        <p:nvSpPr>
          <p:cNvPr id="4" name="Title 3">
            <a:extLst>
              <a:ext uri="{FF2B5EF4-FFF2-40B4-BE49-F238E27FC236}">
                <a16:creationId xmlns="" xmlns:a16="http://schemas.microsoft.com/office/drawing/2014/main" id="{4C49371B-06A7-4BC5-9859-5EBB406750B7}"/>
              </a:ext>
            </a:extLst>
          </p:cNvPr>
          <p:cNvSpPr txBox="1">
            <a:spLocks/>
          </p:cNvSpPr>
          <p:nvPr/>
        </p:nvSpPr>
        <p:spPr>
          <a:xfrm>
            <a:off x="0" y="1"/>
            <a:ext cx="12192000" cy="576063"/>
          </a:xfrm>
          <a:prstGeom prst="rect">
            <a:avLst/>
          </a:prstGeom>
          <a:solidFill>
            <a:srgbClr val="23621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ko-KR" sz="2800" cap="small" noProof="1">
                <a:solidFill>
                  <a:schemeClr val="bg1"/>
                </a:solidFill>
                <a:latin typeface="Arial Narrow" panose="020B0606020202030204" pitchFamily="34" charset="0"/>
              </a:rPr>
              <a:t>Pētījuma apraksts</a:t>
            </a:r>
          </a:p>
        </p:txBody>
      </p:sp>
      <p:pic>
        <p:nvPicPr>
          <p:cNvPr id="12" name="Picture 19">
            <a:extLst>
              <a:ext uri="{FF2B5EF4-FFF2-40B4-BE49-F238E27FC236}">
                <a16:creationId xmlns="" xmlns:a16="http://schemas.microsoft.com/office/drawing/2014/main" id="{9FB8E2C0-FBA6-43E3-B2BA-147AE58C54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92420" y="3284984"/>
            <a:ext cx="1629601" cy="720080"/>
          </a:xfrm>
          <a:prstGeom prst="rect">
            <a:avLst/>
          </a:prstGeom>
        </p:spPr>
      </p:pic>
    </p:spTree>
    <p:extLst>
      <p:ext uri="{BB962C8B-B14F-4D97-AF65-F5344CB8AC3E}">
        <p14:creationId xmlns:p14="http://schemas.microsoft.com/office/powerpoint/2010/main" val="41191881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12192000" cy="576000"/>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12. Tabakas un nikotīna izstrādājumu kontrabandas mazināšana</a:t>
            </a:r>
          </a:p>
        </p:txBody>
      </p:sp>
      <p:sp>
        <p:nvSpPr>
          <p:cNvPr id="6" name="Rectangle 46">
            <a:extLst>
              <a:ext uri="{FF2B5EF4-FFF2-40B4-BE49-F238E27FC236}">
                <a16:creationId xmlns="" xmlns:a16="http://schemas.microsoft.com/office/drawing/2014/main" id="{AAB38CA5-E4DE-4EF9-9BA9-7F2155D7922D}"/>
              </a:ext>
            </a:extLst>
          </p:cNvPr>
          <p:cNvSpPr>
            <a:spLocks noRot="1" noChangeArrowheads="1"/>
          </p:cNvSpPr>
          <p:nvPr/>
        </p:nvSpPr>
        <p:spPr bwMode="auto">
          <a:xfrm>
            <a:off x="1515890" y="6202647"/>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 kuri ir esošie vai bijušie </a:t>
            </a:r>
            <a:r>
              <a:rPr lang="en-GB" altLang="lv-LV" b="0" i="1" noProof="1" smtClean="0">
                <a:latin typeface="Arial" charset="0"/>
                <a:cs typeface="Arial" charset="0"/>
              </a:rPr>
              <a:t>smēķētāji</a:t>
            </a:r>
            <a:r>
              <a:rPr lang="lv-LV" altLang="lv-LV" b="0" i="1" noProof="1" smtClean="0">
                <a:latin typeface="Arial" charset="0"/>
                <a:cs typeface="Arial" charset="0"/>
              </a:rPr>
              <a:t> (gan klasisko, gan alternatīvo produktu lietotāji) </a:t>
            </a:r>
            <a:r>
              <a:rPr lang="en-GB" altLang="lv-LV" b="0" i="1" noProof="1" smtClean="0">
                <a:latin typeface="Arial" charset="0"/>
                <a:cs typeface="Arial" charset="0"/>
              </a:rPr>
              <a:t>(skat</a:t>
            </a:r>
            <a:r>
              <a:rPr lang="en-GB" altLang="lv-LV" b="0" i="1" noProof="1">
                <a:latin typeface="Arial" charset="0"/>
                <a:cs typeface="Arial" charset="0"/>
              </a:rPr>
              <a:t>. «n=» grafikā)</a:t>
            </a:r>
          </a:p>
          <a:p>
            <a:pPr algn="ctr" eaLnBrk="1" hangingPunct="1"/>
            <a:r>
              <a:rPr lang="en-GB" altLang="lv-LV" b="0" i="1" noProof="1">
                <a:latin typeface="Arial" charset="0"/>
                <a:cs typeface="Arial" charset="0"/>
              </a:rPr>
              <a:t>Vairākatbilžu jautājums (% summa &gt; 100)</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«K14. Kas, Jūsuprāt, palīdzētu mazināt tabakas un nikotīna izstrādājumu kontrabandu?»</a:t>
            </a:r>
          </a:p>
        </p:txBody>
      </p:sp>
      <p:graphicFrame>
        <p:nvGraphicFramePr>
          <p:cNvPr id="7" name="Chart 234">
            <a:extLst>
              <a:ext uri="{FF2B5EF4-FFF2-40B4-BE49-F238E27FC236}">
                <a16:creationId xmlns="" xmlns:a16="http://schemas.microsoft.com/office/drawing/2014/main" id="{7645FFAD-E99D-45A5-92BB-4F967527E4B6}"/>
              </a:ext>
            </a:extLst>
          </p:cNvPr>
          <p:cNvGraphicFramePr>
            <a:graphicFrameLocks/>
          </p:cNvGraphicFramePr>
          <p:nvPr>
            <p:extLst>
              <p:ext uri="{D42A27DB-BD31-4B8C-83A1-F6EECF244321}">
                <p14:modId xmlns:p14="http://schemas.microsoft.com/office/powerpoint/2010/main" val="3191426040"/>
              </p:ext>
            </p:extLst>
          </p:nvPr>
        </p:nvGraphicFramePr>
        <p:xfrm>
          <a:off x="407368" y="1168091"/>
          <a:ext cx="9937104" cy="50345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71779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12192000" cy="576000"/>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13. Tabakas un nikotīna izstrādājumu patēriņa mazināšana Latvijā</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«K15. Ņemot vērā kontrabandas faktoru, vai, Jūsuprāt, atsevišķu tabakas un nikotīna izstrādājumu un aromātu aizliegums</a:t>
            </a:r>
            <a:br>
              <a:rPr lang="en-GB" altLang="lv-LV" sz="1200" b="0" i="1" kern="0" noProof="1">
                <a:latin typeface="Arial" charset="0"/>
                <a:cs typeface="Arial" charset="0"/>
              </a:rPr>
            </a:br>
            <a:r>
              <a:rPr lang="en-GB" altLang="lv-LV" sz="1200" b="0" i="1" kern="0" noProof="1">
                <a:latin typeface="Arial" charset="0"/>
                <a:cs typeface="Arial" charset="0"/>
              </a:rPr>
              <a:t>mazinās to patēriņu Latvijā?»</a:t>
            </a:r>
          </a:p>
        </p:txBody>
      </p:sp>
      <p:sp>
        <p:nvSpPr>
          <p:cNvPr id="9" name="Rectangle 46">
            <a:extLst>
              <a:ext uri="{FF2B5EF4-FFF2-40B4-BE49-F238E27FC236}">
                <a16:creationId xmlns="" xmlns:a16="http://schemas.microsoft.com/office/drawing/2014/main" id="{A6E1BCDF-E31F-49E3-ACE0-6AB6BF3D3BF2}"/>
              </a:ext>
            </a:extLst>
          </p:cNvPr>
          <p:cNvSpPr>
            <a:spLocks noRot="1" noChangeArrowheads="1"/>
          </p:cNvSpPr>
          <p:nvPr/>
        </p:nvSpPr>
        <p:spPr bwMode="auto">
          <a:xfrm>
            <a:off x="0" y="6192328"/>
            <a:ext cx="12192000"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 kuri ir esošie vai bijušie smēķētāji</a:t>
            </a:r>
            <a:r>
              <a:rPr lang="lv-LV" altLang="lv-LV" b="0" i="1" noProof="1">
                <a:latin typeface="Arial" charset="0"/>
                <a:cs typeface="Arial" charset="0"/>
              </a:rPr>
              <a:t> (gan klasisko, gan alternatīvo produktu lietotāji) </a:t>
            </a:r>
            <a:r>
              <a:rPr lang="en-GB" altLang="lv-LV" b="0" i="1" noProof="1">
                <a:latin typeface="Arial" charset="0"/>
                <a:cs typeface="Arial" charset="0"/>
              </a:rPr>
              <a:t>(skat. «n=» grafikā)</a:t>
            </a:r>
          </a:p>
        </p:txBody>
      </p:sp>
      <p:graphicFrame>
        <p:nvGraphicFramePr>
          <p:cNvPr id="13" name="Chart 99">
            <a:extLst>
              <a:ext uri="{FF2B5EF4-FFF2-40B4-BE49-F238E27FC236}">
                <a16:creationId xmlns="" xmlns:a16="http://schemas.microsoft.com/office/drawing/2014/main" id="{341E66A3-E7AD-4F1D-9F3C-4912FD685660}"/>
              </a:ext>
            </a:extLst>
          </p:cNvPr>
          <p:cNvGraphicFramePr>
            <a:graphicFrameLocks/>
          </p:cNvGraphicFramePr>
          <p:nvPr>
            <p:extLst>
              <p:ext uri="{D42A27DB-BD31-4B8C-83A1-F6EECF244321}">
                <p14:modId xmlns:p14="http://schemas.microsoft.com/office/powerpoint/2010/main" val="3433146739"/>
              </p:ext>
            </p:extLst>
          </p:nvPr>
        </p:nvGraphicFramePr>
        <p:xfrm>
          <a:off x="695400" y="1913458"/>
          <a:ext cx="9217024" cy="34563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797482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12192000" cy="576000"/>
          </a:xfrm>
          <a:solidFill>
            <a:srgbClr val="23621F"/>
          </a:solidFill>
        </p:spPr>
        <p:txBody>
          <a:bodyPr>
            <a:noAutofit/>
          </a:bodyPr>
          <a:lstStyle/>
          <a:p>
            <a:pPr algn="l"/>
            <a:r>
              <a:rPr lang="en-GB" altLang="ko-KR" sz="2400" cap="small" noProof="1">
                <a:solidFill>
                  <a:schemeClr val="bg1"/>
                </a:solidFill>
                <a:latin typeface="Arial Narrow" panose="020B0606020202030204" pitchFamily="34" charset="0"/>
              </a:rPr>
              <a:t>14. Kontrabandas apjomu iespējamās izmaiņas dažādām preču grupām</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2"/>
            <a:ext cx="12192000" cy="576000"/>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170" b="0" i="1" kern="0" noProof="1">
                <a:latin typeface="Arial" charset="0"/>
                <a:cs typeface="Arial" charset="0"/>
              </a:rPr>
              <a:t>«K16. Patlaban tiek gatavoti grozījumi Tabakas likumā, ar kuriem paredzēts aizliegt tirgot e-cigaretes ar dažādām garšām/aromātiem, kā arī noteikt nikotīna spilventiņiem tik zemu nikotīna līmeni, ka, pēc nozares domām, šādu produktu tirgū vienkārši nebūs.</a:t>
            </a:r>
            <a:br>
              <a:rPr lang="en-GB" altLang="lv-LV" sz="1170" b="0" i="1" kern="0" noProof="1">
                <a:latin typeface="Arial" charset="0"/>
                <a:cs typeface="Arial" charset="0"/>
              </a:rPr>
            </a:br>
            <a:r>
              <a:rPr lang="en-GB" altLang="lv-LV" sz="1170" b="0" i="1" kern="0" noProof="1">
                <a:latin typeface="Arial" charset="0"/>
                <a:cs typeface="Arial" charset="0"/>
              </a:rPr>
              <a:t>Kā, Jūsuprāt, pēc šo grozījumu stāšanās spēkā rīkosies šo produktu patērētāji?»</a:t>
            </a:r>
          </a:p>
        </p:txBody>
      </p:sp>
      <p:sp>
        <p:nvSpPr>
          <p:cNvPr id="7" name="Rectangle 46">
            <a:extLst>
              <a:ext uri="{FF2B5EF4-FFF2-40B4-BE49-F238E27FC236}">
                <a16:creationId xmlns="" xmlns:a16="http://schemas.microsoft.com/office/drawing/2014/main" id="{69882BAA-A7E9-4831-9330-3A0294DED8DE}"/>
              </a:ext>
            </a:extLst>
          </p:cNvPr>
          <p:cNvSpPr>
            <a:spLocks noRot="1" noChangeArrowheads="1"/>
          </p:cNvSpPr>
          <p:nvPr/>
        </p:nvSpPr>
        <p:spPr bwMode="auto">
          <a:xfrm>
            <a:off x="1271464" y="6225468"/>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lv-LV" altLang="lv-LV" b="0" i="1" noProof="1">
                <a:latin typeface="Arial" charset="0"/>
                <a:cs typeface="Arial" charset="0"/>
              </a:rPr>
              <a:t>Bāze: respondenti, kuri ir esošie vai bijušie smēķētāji (gan klasisko, gan alternatīvo produktu lietotāji</a:t>
            </a:r>
            <a:r>
              <a:rPr lang="lv-LV" altLang="lv-LV" b="0" i="1" noProof="1" smtClean="0">
                <a:latin typeface="Arial" charset="0"/>
                <a:cs typeface="Arial" charset="0"/>
              </a:rPr>
              <a:t>)</a:t>
            </a:r>
            <a:r>
              <a:rPr lang="en-GB" altLang="lv-LV" b="0" i="1" noProof="1" smtClean="0">
                <a:latin typeface="Arial" charset="0"/>
                <a:cs typeface="Arial" charset="0"/>
              </a:rPr>
              <a:t>, </a:t>
            </a:r>
            <a:r>
              <a:rPr lang="en-GB" altLang="lv-LV" b="0" i="1" noProof="1">
                <a:latin typeface="Arial" charset="0"/>
                <a:cs typeface="Arial" charset="0"/>
              </a:rPr>
              <a:t>n=349</a:t>
            </a:r>
          </a:p>
        </p:txBody>
      </p:sp>
      <p:graphicFrame>
        <p:nvGraphicFramePr>
          <p:cNvPr id="6" name="Chart 241">
            <a:extLst>
              <a:ext uri="{FF2B5EF4-FFF2-40B4-BE49-F238E27FC236}">
                <a16:creationId xmlns="" xmlns:a16="http://schemas.microsoft.com/office/drawing/2014/main" id="{F4169B28-7076-44CD-BB6E-0661592BAC8F}"/>
              </a:ext>
            </a:extLst>
          </p:cNvPr>
          <p:cNvGraphicFramePr>
            <a:graphicFrameLocks/>
          </p:cNvGraphicFramePr>
          <p:nvPr>
            <p:extLst>
              <p:ext uri="{D42A27DB-BD31-4B8C-83A1-F6EECF244321}">
                <p14:modId xmlns:p14="http://schemas.microsoft.com/office/powerpoint/2010/main" val="2235918826"/>
              </p:ext>
            </p:extLst>
          </p:nvPr>
        </p:nvGraphicFramePr>
        <p:xfrm>
          <a:off x="2279576" y="1412777"/>
          <a:ext cx="8208912" cy="47898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156186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8597" y="5517232"/>
            <a:ext cx="5076564" cy="1223412"/>
          </a:xfrm>
          <a:prstGeom prst="rect">
            <a:avLst/>
          </a:prstGeom>
          <a:noFill/>
        </p:spPr>
        <p:txBody>
          <a:bodyPr wrap="square" rtlCol="0">
            <a:spAutoFit/>
          </a:bodyPr>
          <a:lstStyle/>
          <a:p>
            <a:r>
              <a:rPr lang="en-GB" altLang="lv-LV" sz="1050" b="1" noProof="1">
                <a:latin typeface="Arial" panose="020B0604020202020204" pitchFamily="34" charset="0"/>
                <a:cs typeface="Arial" panose="020B0604020202020204" pitchFamily="34" charset="0"/>
              </a:rPr>
              <a:t/>
            </a:r>
            <a:br>
              <a:rPr lang="en-GB" altLang="lv-LV" sz="1050" b="1" noProof="1">
                <a:latin typeface="Arial" panose="020B0604020202020204" pitchFamily="34" charset="0"/>
                <a:cs typeface="Arial" panose="020B0604020202020204" pitchFamily="34" charset="0"/>
              </a:rPr>
            </a:br>
            <a:r>
              <a:rPr lang="en-GB" altLang="lv-LV" sz="1050" b="1" u="sng" noProof="1">
                <a:latin typeface="Arial" panose="020B0604020202020204" pitchFamily="34" charset="0"/>
                <a:cs typeface="Arial" panose="020B0604020202020204" pitchFamily="34" charset="0"/>
              </a:rPr>
              <a:t>SKDS</a:t>
            </a:r>
            <a:r>
              <a:rPr lang="en-GB" altLang="lv-LV" sz="1050" noProof="1">
                <a:latin typeface="Arial" panose="020B0604020202020204" pitchFamily="34" charset="0"/>
                <a:cs typeface="Arial" panose="020B0604020202020204" pitchFamily="34" charset="0"/>
              </a:rPr>
              <a:t/>
            </a:r>
            <a:br>
              <a:rPr lang="en-GB" altLang="lv-LV" sz="1050" noProof="1">
                <a:latin typeface="Arial" panose="020B0604020202020204" pitchFamily="34" charset="0"/>
                <a:cs typeface="Arial" panose="020B0604020202020204" pitchFamily="34" charset="0"/>
              </a:rPr>
            </a:br>
            <a:r>
              <a:rPr lang="en-GB" altLang="lv-LV" sz="1050" noProof="1">
                <a:latin typeface="Arial" panose="020B0604020202020204" pitchFamily="34" charset="0"/>
                <a:cs typeface="Arial" panose="020B0604020202020204" pitchFamily="34" charset="0"/>
              </a:rPr>
              <a:t>tirgus un sabiedriskās domas pētījumu centrs</a:t>
            </a:r>
            <a:br>
              <a:rPr lang="en-GB" altLang="lv-LV" sz="1050" noProof="1">
                <a:latin typeface="Arial" panose="020B0604020202020204" pitchFamily="34" charset="0"/>
                <a:cs typeface="Arial" panose="020B0604020202020204" pitchFamily="34" charset="0"/>
              </a:rPr>
            </a:br>
            <a:r>
              <a:rPr lang="en-GB" altLang="lv-LV" sz="1050" noProof="1">
                <a:latin typeface="Arial" panose="020B0604020202020204" pitchFamily="34" charset="0"/>
                <a:cs typeface="Arial" panose="020B0604020202020204" pitchFamily="34" charset="0"/>
              </a:rPr>
              <a:t>Baznīcas iela 32-2, Rīga, Latvija, LV-1010 </a:t>
            </a:r>
            <a:br>
              <a:rPr lang="en-GB" altLang="lv-LV" sz="1050" noProof="1">
                <a:latin typeface="Arial" panose="020B0604020202020204" pitchFamily="34" charset="0"/>
                <a:cs typeface="Arial" panose="020B0604020202020204" pitchFamily="34" charset="0"/>
              </a:rPr>
            </a:br>
            <a:r>
              <a:rPr lang="en-GB" altLang="lv-LV" sz="1050" noProof="1">
                <a:latin typeface="Arial" panose="020B0604020202020204" pitchFamily="34" charset="0"/>
                <a:cs typeface="Arial" panose="020B0604020202020204" pitchFamily="34" charset="0"/>
              </a:rPr>
              <a:t>Tālr.: +371 67 312 876, E-pasts: skds@skds.lv</a:t>
            </a:r>
            <a:br>
              <a:rPr lang="en-GB" altLang="lv-LV" sz="1050" noProof="1">
                <a:latin typeface="Arial" panose="020B0604020202020204" pitchFamily="34" charset="0"/>
                <a:cs typeface="Arial" panose="020B0604020202020204" pitchFamily="34" charset="0"/>
              </a:rPr>
            </a:br>
            <a:r>
              <a:rPr lang="en-GB" altLang="lv-LV" sz="1050" noProof="1">
                <a:latin typeface="Arial" panose="020B0604020202020204" pitchFamily="34" charset="0"/>
                <a:cs typeface="Arial" panose="020B0604020202020204" pitchFamily="34" charset="0"/>
              </a:rPr>
              <a:t>www.skds.lv</a:t>
            </a:r>
          </a:p>
          <a:p>
            <a:endParaRPr lang="en-GB" sz="1050" noProof="1">
              <a:latin typeface="Arial" panose="020B0604020202020204" pitchFamily="34" charset="0"/>
              <a:cs typeface="Arial" panose="020B0604020202020204" pitchFamily="34" charset="0"/>
            </a:endParaRPr>
          </a:p>
        </p:txBody>
      </p:sp>
      <p:sp>
        <p:nvSpPr>
          <p:cNvPr id="2" name="TextBox 1">
            <a:extLst>
              <a:ext uri="{FF2B5EF4-FFF2-40B4-BE49-F238E27FC236}">
                <a16:creationId xmlns="" xmlns:a16="http://schemas.microsoft.com/office/drawing/2014/main" id="{DA181ED0-4B77-4EDB-BBEE-0F26C350D166}"/>
              </a:ext>
            </a:extLst>
          </p:cNvPr>
          <p:cNvSpPr txBox="1"/>
          <p:nvPr/>
        </p:nvSpPr>
        <p:spPr>
          <a:xfrm>
            <a:off x="3071665" y="3068961"/>
            <a:ext cx="6048671" cy="830997"/>
          </a:xfrm>
          <a:prstGeom prst="rect">
            <a:avLst/>
          </a:prstGeom>
          <a:noFill/>
        </p:spPr>
        <p:txBody>
          <a:bodyPr wrap="square" rtlCol="0">
            <a:spAutoFit/>
          </a:bodyPr>
          <a:lstStyle/>
          <a:p>
            <a:pPr algn="ctr"/>
            <a:r>
              <a:rPr lang="lv-LV" sz="4800" dirty="0"/>
              <a:t>Paldies par uzmanību!</a:t>
            </a:r>
          </a:p>
        </p:txBody>
      </p:sp>
      <p:pic>
        <p:nvPicPr>
          <p:cNvPr id="5" name="Picture 10">
            <a:extLst>
              <a:ext uri="{FF2B5EF4-FFF2-40B4-BE49-F238E27FC236}">
                <a16:creationId xmlns="" xmlns:a16="http://schemas.microsoft.com/office/drawing/2014/main" id="{A9B3E16F-8DE9-4F82-89D6-508650136E5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48528" y="6136524"/>
            <a:ext cx="1134875" cy="494380"/>
          </a:xfrm>
          <a:prstGeom prst="rect">
            <a:avLst/>
          </a:prstGeom>
        </p:spPr>
      </p:pic>
      <p:sp>
        <p:nvSpPr>
          <p:cNvPr id="6" name="Title 3">
            <a:extLst>
              <a:ext uri="{FF2B5EF4-FFF2-40B4-BE49-F238E27FC236}">
                <a16:creationId xmlns="" xmlns:a16="http://schemas.microsoft.com/office/drawing/2014/main" id="{E92EB437-22FE-51BE-DBE2-0E31AEA825E0}"/>
              </a:ext>
            </a:extLst>
          </p:cNvPr>
          <p:cNvSpPr txBox="1">
            <a:spLocks/>
          </p:cNvSpPr>
          <p:nvPr/>
        </p:nvSpPr>
        <p:spPr>
          <a:xfrm>
            <a:off x="0" y="0"/>
            <a:ext cx="12192000" cy="576000"/>
          </a:xfrm>
          <a:prstGeom prst="rect">
            <a:avLst/>
          </a:prstGeom>
          <a:solidFill>
            <a:srgbClr val="23621F"/>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altLang="ko-KR" sz="2400" cap="small" noProof="1">
              <a:solidFill>
                <a:schemeClr val="bg1"/>
              </a:solidFill>
              <a:latin typeface="Arial Narrow" panose="020B0606020202030204" pitchFamily="34" charset="0"/>
            </a:endParaRPr>
          </a:p>
        </p:txBody>
      </p:sp>
    </p:spTree>
    <p:extLst>
      <p:ext uri="{BB962C8B-B14F-4D97-AF65-F5344CB8AC3E}">
        <p14:creationId xmlns:p14="http://schemas.microsoft.com/office/powerpoint/2010/main" val="2337378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a:extLst>
              <a:ext uri="{FF2B5EF4-FFF2-40B4-BE49-F238E27FC236}">
                <a16:creationId xmlns="" xmlns:a16="http://schemas.microsoft.com/office/drawing/2014/main" id="{8B7B3708-D4A5-4979-A88D-300D81D750CB}"/>
              </a:ext>
            </a:extLst>
          </p:cNvPr>
          <p:cNvSpPr/>
          <p:nvPr/>
        </p:nvSpPr>
        <p:spPr bwMode="auto">
          <a:xfrm>
            <a:off x="3611724" y="2852936"/>
            <a:ext cx="4968552" cy="1152128"/>
          </a:xfrm>
          <a:prstGeom prst="roundRect">
            <a:avLst/>
          </a:prstGeom>
          <a:solidFill>
            <a:srgbClr val="23621F"/>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4400" b="1"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4400" b="1"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4400" b="1"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4400" b="1"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4400" b="1" kern="1200">
                <a:solidFill>
                  <a:schemeClr val="tx1"/>
                </a:solidFill>
                <a:latin typeface="Tahoma" pitchFamily="34" charset="0"/>
                <a:ea typeface="+mn-ea"/>
                <a:cs typeface="+mn-cs"/>
              </a:defRPr>
            </a:lvl5pPr>
            <a:lvl6pPr marL="2286000" algn="l" defTabSz="914400" rtl="0" eaLnBrk="1" latinLnBrk="0" hangingPunct="1">
              <a:defRPr sz="4400" b="1" kern="1200">
                <a:solidFill>
                  <a:schemeClr val="tx1"/>
                </a:solidFill>
                <a:latin typeface="Tahoma" pitchFamily="34" charset="0"/>
                <a:ea typeface="+mn-ea"/>
                <a:cs typeface="+mn-cs"/>
              </a:defRPr>
            </a:lvl6pPr>
            <a:lvl7pPr marL="2743200" algn="l" defTabSz="914400" rtl="0" eaLnBrk="1" latinLnBrk="0" hangingPunct="1">
              <a:defRPr sz="4400" b="1" kern="1200">
                <a:solidFill>
                  <a:schemeClr val="tx1"/>
                </a:solidFill>
                <a:latin typeface="Tahoma" pitchFamily="34" charset="0"/>
                <a:ea typeface="+mn-ea"/>
                <a:cs typeface="+mn-cs"/>
              </a:defRPr>
            </a:lvl7pPr>
            <a:lvl8pPr marL="3200400" algn="l" defTabSz="914400" rtl="0" eaLnBrk="1" latinLnBrk="0" hangingPunct="1">
              <a:defRPr sz="4400" b="1" kern="1200">
                <a:solidFill>
                  <a:schemeClr val="tx1"/>
                </a:solidFill>
                <a:latin typeface="Tahoma" pitchFamily="34" charset="0"/>
                <a:ea typeface="+mn-ea"/>
                <a:cs typeface="+mn-cs"/>
              </a:defRPr>
            </a:lvl8pPr>
            <a:lvl9pPr marL="3657600" algn="l" defTabSz="914400" rtl="0" eaLnBrk="1" latinLnBrk="0" hangingPunct="1">
              <a:defRPr sz="4400" b="1" kern="1200">
                <a:solidFill>
                  <a:schemeClr val="tx1"/>
                </a:solidFill>
                <a:latin typeface="Tahoma" pitchFamily="34" charset="0"/>
                <a:ea typeface="+mn-ea"/>
                <a:cs typeface="+mn-cs"/>
              </a:defRPr>
            </a:lvl9pPr>
          </a:lstStyle>
          <a:p>
            <a:pPr algn="ctr" eaLnBrk="1" hangingPunct="1">
              <a:lnSpc>
                <a:spcPct val="150000"/>
              </a:lnSpc>
            </a:pPr>
            <a:r>
              <a:rPr lang="lv-LV" altLang="lv-LV" sz="4000" noProof="1">
                <a:solidFill>
                  <a:schemeClr val="bg1"/>
                </a:solidFill>
                <a:latin typeface="Arial Narrow" pitchFamily="34" charset="0"/>
              </a:rPr>
              <a:t>GALVENIE REZULTĀTI</a:t>
            </a:r>
          </a:p>
        </p:txBody>
      </p:sp>
    </p:spTree>
    <p:extLst>
      <p:ext uri="{BB962C8B-B14F-4D97-AF65-F5344CB8AC3E}">
        <p14:creationId xmlns:p14="http://schemas.microsoft.com/office/powerpoint/2010/main" val="3574952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12192000" cy="576000"/>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1. Kontrabandas preču pirkšana</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«K1. Sakiet, lūdzu, vai Jūs, citi Jūsu mājsaimniecības locekļi vai kādi Jūsu paziņas, par kuriem Jūs zināt, pēdējā gada laikā esat pirkuši tādas kontrabandas preces kā cigaretes, tabakas un nikotīna izstrādājumi, alkohols vai degviela?»</a:t>
            </a:r>
          </a:p>
        </p:txBody>
      </p:sp>
      <p:sp>
        <p:nvSpPr>
          <p:cNvPr id="9" name="Rectangle 46">
            <a:extLst>
              <a:ext uri="{FF2B5EF4-FFF2-40B4-BE49-F238E27FC236}">
                <a16:creationId xmlns="" xmlns:a16="http://schemas.microsoft.com/office/drawing/2014/main" id="{F0A2C4F1-7641-4515-AD11-54C6E5434213}"/>
              </a:ext>
            </a:extLst>
          </p:cNvPr>
          <p:cNvSpPr>
            <a:spLocks noRot="1" noChangeArrowheads="1"/>
          </p:cNvSpPr>
          <p:nvPr/>
        </p:nvSpPr>
        <p:spPr bwMode="auto">
          <a:xfrm>
            <a:off x="10128448" y="1666862"/>
            <a:ext cx="1976537"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sz="900" b="0" i="1" noProof="1">
                <a:latin typeface="Arial" charset="0"/>
                <a:cs typeface="Arial" charset="0"/>
              </a:rPr>
              <a:t>Bāze: visi respondenti</a:t>
            </a:r>
            <a:br>
              <a:rPr lang="en-GB" altLang="lv-LV" sz="900" b="0" i="1" noProof="1">
                <a:latin typeface="Arial" charset="0"/>
                <a:cs typeface="Arial" charset="0"/>
              </a:rPr>
            </a:br>
            <a:r>
              <a:rPr lang="en-GB" altLang="lv-LV" sz="900" b="0" i="1" noProof="1">
                <a:latin typeface="Arial" charset="0"/>
                <a:cs typeface="Arial" charset="0"/>
              </a:rPr>
              <a:t>(skat. «n=» grafikā)</a:t>
            </a:r>
          </a:p>
          <a:p>
            <a:pPr algn="ctr"/>
            <a:endParaRPr lang="en-GB" altLang="lv-LV" sz="900" b="0" i="1" noProof="1">
              <a:latin typeface="Arial" charset="0"/>
              <a:cs typeface="Arial" charset="0"/>
            </a:endParaRPr>
          </a:p>
          <a:p>
            <a:pPr algn="ctr"/>
            <a:r>
              <a:rPr lang="en-GB" altLang="lv-LV" sz="900" b="0" i="1" noProof="1">
                <a:latin typeface="Arial" charset="0"/>
                <a:cs typeface="Arial" charset="0"/>
              </a:rPr>
              <a:t>Vairākatbilžu jautājums</a:t>
            </a:r>
            <a:br>
              <a:rPr lang="en-GB" altLang="lv-LV" sz="900" b="0" i="1" noProof="1">
                <a:latin typeface="Arial" charset="0"/>
                <a:cs typeface="Arial" charset="0"/>
              </a:rPr>
            </a:br>
            <a:r>
              <a:rPr lang="en-GB" altLang="lv-LV" sz="900" b="0" i="1" noProof="1">
                <a:latin typeface="Arial" charset="0"/>
                <a:cs typeface="Arial" charset="0"/>
              </a:rPr>
              <a:t>(% summa &gt; 100)</a:t>
            </a:r>
          </a:p>
          <a:p>
            <a:pPr algn="ctr"/>
            <a:endParaRPr lang="en-GB" altLang="lv-LV" sz="900" b="0" i="1" noProof="1">
              <a:latin typeface="Arial" charset="0"/>
              <a:cs typeface="Arial" charset="0"/>
            </a:endParaRPr>
          </a:p>
          <a:p>
            <a:pPr algn="ctr"/>
            <a:r>
              <a:rPr lang="en-GB" altLang="lv-LV" sz="900" b="0" i="1" noProof="1">
                <a:latin typeface="Arial" charset="0"/>
                <a:cs typeface="Arial" charset="0"/>
              </a:rPr>
              <a:t>Jautājuma formulējums</a:t>
            </a:r>
            <a:br>
              <a:rPr lang="en-GB" altLang="lv-LV" sz="900" b="0" i="1" noProof="1">
                <a:latin typeface="Arial" charset="0"/>
                <a:cs typeface="Arial" charset="0"/>
              </a:rPr>
            </a:br>
            <a:r>
              <a:rPr lang="en-GB" altLang="lv-LV" sz="900" b="0" i="1" noProof="1">
                <a:latin typeface="Arial" charset="0"/>
                <a:cs typeface="Arial" charset="0"/>
              </a:rPr>
              <a:t>2019. un 2020. gada aptaujā:</a:t>
            </a:r>
            <a:br>
              <a:rPr lang="en-GB" altLang="lv-LV" sz="900" b="0" i="1" noProof="1">
                <a:latin typeface="Arial" charset="0"/>
                <a:cs typeface="Arial" charset="0"/>
              </a:rPr>
            </a:br>
            <a:r>
              <a:rPr lang="en-GB" altLang="lv-LV" sz="900" b="0" i="1" noProof="1">
                <a:latin typeface="Arial" charset="0"/>
                <a:cs typeface="Arial" charset="0"/>
              </a:rPr>
              <a:t>«</a:t>
            </a:r>
            <a:r>
              <a:rPr lang="en-GB" altLang="lv-LV" sz="900" b="0" i="1" kern="0" noProof="1">
                <a:latin typeface="Arial" charset="0"/>
                <a:cs typeface="Arial" charset="0"/>
              </a:rPr>
              <a:t>Sakiet, lūdzu, vai Jūs, citi</a:t>
            </a:r>
            <a:br>
              <a:rPr lang="en-GB" altLang="lv-LV" sz="900" b="0" i="1" kern="0" noProof="1">
                <a:latin typeface="Arial" charset="0"/>
                <a:cs typeface="Arial" charset="0"/>
              </a:rPr>
            </a:br>
            <a:r>
              <a:rPr lang="en-GB" altLang="lv-LV" sz="900" b="0" i="1" kern="0" noProof="1">
                <a:latin typeface="Arial" charset="0"/>
                <a:cs typeface="Arial" charset="0"/>
              </a:rPr>
              <a:t>Jūsu mājsaimniecības locekļi</a:t>
            </a:r>
            <a:br>
              <a:rPr lang="en-GB" altLang="lv-LV" sz="900" b="0" i="1" kern="0" noProof="1">
                <a:latin typeface="Arial" charset="0"/>
                <a:cs typeface="Arial" charset="0"/>
              </a:rPr>
            </a:br>
            <a:r>
              <a:rPr lang="en-GB" altLang="lv-LV" sz="900" b="0" i="1" kern="0" noProof="1">
                <a:latin typeface="Arial" charset="0"/>
                <a:cs typeface="Arial" charset="0"/>
              </a:rPr>
              <a:t>vai kādi Jūsu paziņas, par</a:t>
            </a:r>
            <a:br>
              <a:rPr lang="en-GB" altLang="lv-LV" sz="900" b="0" i="1" kern="0" noProof="1">
                <a:latin typeface="Arial" charset="0"/>
                <a:cs typeface="Arial" charset="0"/>
              </a:rPr>
            </a:br>
            <a:r>
              <a:rPr lang="en-GB" altLang="lv-LV" sz="900" b="0" i="1" kern="0" noProof="1">
                <a:latin typeface="Arial" charset="0"/>
                <a:cs typeface="Arial" charset="0"/>
              </a:rPr>
              <a:t>kuriem Jūs zināt, pēdējā</a:t>
            </a:r>
            <a:br>
              <a:rPr lang="en-GB" altLang="lv-LV" sz="900" b="0" i="1" kern="0" noProof="1">
                <a:latin typeface="Arial" charset="0"/>
                <a:cs typeface="Arial" charset="0"/>
              </a:rPr>
            </a:br>
            <a:r>
              <a:rPr lang="en-GB" altLang="lv-LV" sz="900" b="0" i="1" kern="0" noProof="1">
                <a:latin typeface="Arial" charset="0"/>
                <a:cs typeface="Arial" charset="0"/>
              </a:rPr>
              <a:t>gada laikā esat pirkuši tādas</a:t>
            </a:r>
            <a:br>
              <a:rPr lang="en-GB" altLang="lv-LV" sz="900" b="0" i="1" kern="0" noProof="1">
                <a:latin typeface="Arial" charset="0"/>
                <a:cs typeface="Arial" charset="0"/>
              </a:rPr>
            </a:br>
            <a:r>
              <a:rPr lang="en-GB" altLang="lv-LV" sz="900" b="0" i="1" kern="0" noProof="1">
                <a:latin typeface="Arial" charset="0"/>
                <a:cs typeface="Arial" charset="0"/>
              </a:rPr>
              <a:t>kontrabandas preces kā</a:t>
            </a:r>
            <a:br>
              <a:rPr lang="en-GB" altLang="lv-LV" sz="900" b="0" i="1" kern="0" noProof="1">
                <a:latin typeface="Arial" charset="0"/>
                <a:cs typeface="Arial" charset="0"/>
              </a:rPr>
            </a:br>
            <a:r>
              <a:rPr lang="en-GB" altLang="lv-LV" sz="900" b="0" i="1" kern="0" noProof="1">
                <a:latin typeface="Arial" charset="0"/>
                <a:cs typeface="Arial" charset="0"/>
              </a:rPr>
              <a:t>tabaka, alkohols vai degviela?</a:t>
            </a:r>
            <a:r>
              <a:rPr lang="en-GB" altLang="lv-LV" sz="900" b="0" i="1" noProof="1">
                <a:latin typeface="Arial" charset="0"/>
                <a:cs typeface="Arial" charset="0"/>
              </a:rPr>
              <a:t>»</a:t>
            </a:r>
          </a:p>
          <a:p>
            <a:pPr algn="ctr"/>
            <a:endParaRPr lang="en-GB" altLang="lv-LV" sz="900" b="0" i="1" noProof="1">
              <a:latin typeface="Arial" charset="0"/>
              <a:cs typeface="Arial" charset="0"/>
            </a:endParaRPr>
          </a:p>
          <a:p>
            <a:pPr algn="ctr"/>
            <a:r>
              <a:rPr lang="en-GB" altLang="lv-LV" sz="900" b="0" i="1" noProof="1">
                <a:latin typeface="Arial" charset="0"/>
                <a:cs typeface="Arial" charset="0"/>
              </a:rPr>
              <a:t>*Atbilžu varianta formulējums </a:t>
            </a:r>
          </a:p>
          <a:p>
            <a:pPr algn="ctr"/>
            <a:r>
              <a:rPr lang="en-GB" altLang="lv-LV" sz="900" b="0" i="1" noProof="1">
                <a:latin typeface="Arial" charset="0"/>
                <a:cs typeface="Arial" charset="0"/>
              </a:rPr>
              <a:t>2013., 2015., 2019. un 2020. </a:t>
            </a:r>
          </a:p>
          <a:p>
            <a:pPr algn="ctr"/>
            <a:r>
              <a:rPr lang="en-GB" altLang="lv-LV" sz="900" b="0" i="1" noProof="1">
                <a:latin typeface="Arial" charset="0"/>
                <a:cs typeface="Arial" charset="0"/>
              </a:rPr>
              <a:t>gada aptaujā: «Esam pirkuši </a:t>
            </a:r>
          </a:p>
          <a:p>
            <a:pPr algn="ctr"/>
            <a:r>
              <a:rPr lang="en-GB" altLang="lv-LV" sz="900" b="0" i="1" noProof="1">
                <a:latin typeface="Arial" charset="0"/>
                <a:cs typeface="Arial" charset="0"/>
              </a:rPr>
              <a:t>tabaku</a:t>
            </a:r>
            <a:r>
              <a:rPr lang="en-GB" altLang="lv-LV" sz="900" b="0" i="1" kern="0" noProof="1">
                <a:latin typeface="Arial" charset="0"/>
                <a:cs typeface="Arial" charset="0"/>
              </a:rPr>
              <a:t>»</a:t>
            </a:r>
          </a:p>
          <a:p>
            <a:pPr algn="ctr"/>
            <a:endParaRPr lang="en-GB" altLang="lv-LV" sz="900" b="0" i="1" noProof="1">
              <a:latin typeface="Arial" charset="0"/>
              <a:cs typeface="Arial" charset="0"/>
            </a:endParaRPr>
          </a:p>
          <a:p>
            <a:pPr algn="ctr"/>
            <a:r>
              <a:rPr lang="en-GB" altLang="lv-LV" sz="900" b="0" i="1" noProof="1">
                <a:latin typeface="Arial" charset="0"/>
                <a:cs typeface="Arial" charset="0"/>
              </a:rPr>
              <a:t>**Atbilžu varianta formulējums </a:t>
            </a:r>
          </a:p>
          <a:p>
            <a:pPr algn="ctr"/>
            <a:r>
              <a:rPr lang="en-GB" altLang="lv-LV" sz="900" b="0" i="1" noProof="1">
                <a:latin typeface="Arial" charset="0"/>
                <a:cs typeface="Arial" charset="0"/>
              </a:rPr>
              <a:t>2019. un 2020. gada aptaujā: </a:t>
            </a:r>
          </a:p>
          <a:p>
            <a:pPr algn="ctr"/>
            <a:r>
              <a:rPr lang="en-GB" altLang="lv-LV" sz="900" b="0" i="1" noProof="1">
                <a:latin typeface="Arial" charset="0"/>
                <a:cs typeface="Arial" charset="0"/>
              </a:rPr>
              <a:t>«Mani draugi vai paziņas ir </a:t>
            </a:r>
          </a:p>
          <a:p>
            <a:pPr algn="ctr"/>
            <a:r>
              <a:rPr lang="en-GB" altLang="lv-LV" sz="900" b="0" i="1" noProof="1">
                <a:latin typeface="Arial" charset="0"/>
                <a:cs typeface="Arial" charset="0"/>
              </a:rPr>
              <a:t>pirkuši tabaku</a:t>
            </a:r>
            <a:r>
              <a:rPr lang="en-GB" altLang="lv-LV" sz="900" b="0" i="1" kern="0" noProof="1">
                <a:latin typeface="Arial" charset="0"/>
                <a:cs typeface="Arial" charset="0"/>
              </a:rPr>
              <a:t>»;</a:t>
            </a:r>
            <a:br>
              <a:rPr lang="en-GB" altLang="lv-LV" sz="900" b="0" i="1" kern="0" noProof="1">
                <a:latin typeface="Arial" charset="0"/>
                <a:cs typeface="Arial" charset="0"/>
              </a:rPr>
            </a:br>
            <a:r>
              <a:rPr lang="en-GB" altLang="lv-LV" sz="900" b="0" i="1" kern="0" noProof="1">
                <a:latin typeface="Arial" charset="0"/>
                <a:cs typeface="Arial" charset="0"/>
              </a:rPr>
              <a:t>a</a:t>
            </a:r>
            <a:r>
              <a:rPr lang="en-GB" altLang="lv-LV" sz="900" b="0" i="1" noProof="1">
                <a:latin typeface="Arial" charset="0"/>
                <a:cs typeface="Arial" charset="0"/>
              </a:rPr>
              <a:t>tbilžu variants 2013. un 2015. </a:t>
            </a:r>
          </a:p>
          <a:p>
            <a:pPr algn="ctr"/>
            <a:r>
              <a:rPr lang="en-GB" altLang="lv-LV" sz="900" b="0" i="1" noProof="1">
                <a:latin typeface="Arial" charset="0"/>
                <a:cs typeface="Arial" charset="0"/>
              </a:rPr>
              <a:t>gada aptaujā netika iekļauts</a:t>
            </a:r>
          </a:p>
          <a:p>
            <a:pPr algn="ctr"/>
            <a:endParaRPr lang="en-GB" altLang="lv-LV" sz="900" b="0" i="1" noProof="1">
              <a:latin typeface="Arial" charset="0"/>
              <a:cs typeface="Arial" charset="0"/>
            </a:endParaRPr>
          </a:p>
          <a:p>
            <a:pPr algn="ctr"/>
            <a:r>
              <a:rPr lang="en-GB" altLang="lv-LV" sz="900" b="0" i="1" kern="0" noProof="1">
                <a:latin typeface="Arial" charset="0"/>
                <a:cs typeface="Arial" charset="0"/>
              </a:rPr>
              <a:t>***A</a:t>
            </a:r>
            <a:r>
              <a:rPr lang="en-GB" altLang="lv-LV" sz="900" b="0" i="1" noProof="1">
                <a:latin typeface="Arial" charset="0"/>
                <a:cs typeface="Arial" charset="0"/>
              </a:rPr>
              <a:t>tbilžu variants 2013. un </a:t>
            </a:r>
          </a:p>
          <a:p>
            <a:pPr algn="ctr"/>
            <a:r>
              <a:rPr lang="en-GB" altLang="lv-LV" sz="900" b="0" i="1" noProof="1">
                <a:latin typeface="Arial" charset="0"/>
                <a:cs typeface="Arial" charset="0"/>
              </a:rPr>
              <a:t>2015. gada aptaujā netika Iekļauts</a:t>
            </a:r>
          </a:p>
          <a:p>
            <a:pPr algn="ctr"/>
            <a:endParaRPr lang="en-GB" altLang="lv-LV" sz="900" b="0" i="1" noProof="1">
              <a:latin typeface="Arial" charset="0"/>
              <a:cs typeface="Arial" charset="0"/>
            </a:endParaRPr>
          </a:p>
          <a:p>
            <a:pPr algn="ctr"/>
            <a:r>
              <a:rPr lang="en-GB" altLang="lv-LV" sz="900" b="0" i="1" noProof="1">
                <a:latin typeface="Arial" charset="0"/>
                <a:cs typeface="Arial" charset="0"/>
              </a:rPr>
              <a:t>****Atbilžu variants 2019.–2022. </a:t>
            </a:r>
          </a:p>
          <a:p>
            <a:pPr algn="ctr"/>
            <a:r>
              <a:rPr lang="en-GB" altLang="lv-LV" sz="900" b="0" i="1" noProof="1">
                <a:latin typeface="Arial" charset="0"/>
                <a:cs typeface="Arial" charset="0"/>
              </a:rPr>
              <a:t>gada aptaujā netika iekļauts</a:t>
            </a:r>
          </a:p>
          <a:p>
            <a:pPr algn="ctr"/>
            <a:endParaRPr lang="en-GB" altLang="lv-LV" sz="900" b="0" i="1" noProof="1">
              <a:latin typeface="Arial" charset="0"/>
              <a:cs typeface="Arial" charset="0"/>
            </a:endParaRPr>
          </a:p>
        </p:txBody>
      </p:sp>
      <p:graphicFrame>
        <p:nvGraphicFramePr>
          <p:cNvPr id="7" name="Chart 234">
            <a:extLst>
              <a:ext uri="{FF2B5EF4-FFF2-40B4-BE49-F238E27FC236}">
                <a16:creationId xmlns="" xmlns:a16="http://schemas.microsoft.com/office/drawing/2014/main" id="{00000000-0008-0000-0100-0000E0070000}"/>
              </a:ext>
            </a:extLst>
          </p:cNvPr>
          <p:cNvGraphicFramePr>
            <a:graphicFrameLocks/>
          </p:cNvGraphicFramePr>
          <p:nvPr>
            <p:extLst>
              <p:ext uri="{D42A27DB-BD31-4B8C-83A1-F6EECF244321}">
                <p14:modId xmlns:p14="http://schemas.microsoft.com/office/powerpoint/2010/main" val="1541566907"/>
              </p:ext>
            </p:extLst>
          </p:nvPr>
        </p:nvGraphicFramePr>
        <p:xfrm>
          <a:off x="1559496" y="1070132"/>
          <a:ext cx="8054083" cy="57692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03454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1"/>
            <a:ext cx="12192000" cy="576263"/>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1. Kontrabandas preču pirkšana</a:t>
            </a:r>
          </a:p>
        </p:txBody>
      </p:sp>
      <p:sp>
        <p:nvSpPr>
          <p:cNvPr id="6" name="Rectangle 45">
            <a:extLst>
              <a:ext uri="{FF2B5EF4-FFF2-40B4-BE49-F238E27FC236}">
                <a16:creationId xmlns="" xmlns:a16="http://schemas.microsoft.com/office/drawing/2014/main" id="{B02F6A1C-67F0-444F-9E2D-4513A6AD726C}"/>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«K1. Sakiet, lūdzu, vai Jūs, citi Jūsu mājsaimniecības locekļi vai kādi Jūsu paziņas, par kuriem Jūs zināt, pēdējā gada laikā esat pirkuši tādas kontrabandas preces kā cigaretes, tabakas un nikotīna izstrādājumi, alkohols vai degviela?»</a:t>
            </a:r>
          </a:p>
        </p:txBody>
      </p:sp>
      <p:sp>
        <p:nvSpPr>
          <p:cNvPr id="7" name="Rectangle 46">
            <a:extLst>
              <a:ext uri="{FF2B5EF4-FFF2-40B4-BE49-F238E27FC236}">
                <a16:creationId xmlns="" xmlns:a16="http://schemas.microsoft.com/office/drawing/2014/main" id="{9C10F3D6-A628-4FDE-A4C4-F6178F35A750}"/>
              </a:ext>
            </a:extLst>
          </p:cNvPr>
          <p:cNvSpPr>
            <a:spLocks noRot="1" noChangeArrowheads="1"/>
          </p:cNvSpPr>
          <p:nvPr/>
        </p:nvSpPr>
        <p:spPr bwMode="auto">
          <a:xfrm>
            <a:off x="10704512" y="5402041"/>
            <a:ext cx="1296144"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eaLnBrk="1" hangingPunct="1"/>
            <a:r>
              <a:rPr lang="en-GB" altLang="lv-LV" b="0" i="1" noProof="1">
                <a:latin typeface="Arial" charset="0"/>
                <a:cs typeface="Arial" charset="0"/>
              </a:rPr>
              <a:t>Bāze: respondenti attiecīgajās grupās (skat. «n=» grafikā)</a:t>
            </a:r>
          </a:p>
          <a:p>
            <a:pPr algn="ctr"/>
            <a:endParaRPr lang="en-GB" altLang="lv-LV" b="0" i="1" noProof="1">
              <a:latin typeface="Arial" charset="0"/>
              <a:cs typeface="Arial" charset="0"/>
            </a:endParaRPr>
          </a:p>
          <a:p>
            <a:pPr algn="ctr"/>
            <a:r>
              <a:rPr lang="en-GB" altLang="lv-LV" b="0" i="1" noProof="1">
                <a:latin typeface="Arial" charset="0"/>
                <a:cs typeface="Arial" charset="0"/>
              </a:rPr>
              <a:t>Vairākatbilžu </a:t>
            </a:r>
          </a:p>
          <a:p>
            <a:pPr algn="ctr"/>
            <a:r>
              <a:rPr lang="en-GB" altLang="lv-LV" b="0" i="1" noProof="1">
                <a:latin typeface="Arial" charset="0"/>
                <a:cs typeface="Arial" charset="0"/>
              </a:rPr>
              <a:t>jautājums </a:t>
            </a:r>
          </a:p>
          <a:p>
            <a:pPr algn="ctr"/>
            <a:r>
              <a:rPr lang="en-GB" altLang="lv-LV" b="0" i="1" noProof="1">
                <a:latin typeface="Arial" charset="0"/>
                <a:cs typeface="Arial" charset="0"/>
              </a:rPr>
              <a:t>(% summa &gt; 100)</a:t>
            </a:r>
          </a:p>
        </p:txBody>
      </p:sp>
      <p:graphicFrame>
        <p:nvGraphicFramePr>
          <p:cNvPr id="5" name="Chart 98">
            <a:extLst>
              <a:ext uri="{FF2B5EF4-FFF2-40B4-BE49-F238E27FC236}">
                <a16:creationId xmlns="" xmlns:a16="http://schemas.microsoft.com/office/drawing/2014/main" id="{00000000-0008-0000-0100-0000BF070000}"/>
              </a:ext>
            </a:extLst>
          </p:cNvPr>
          <p:cNvGraphicFramePr>
            <a:graphicFrameLocks/>
          </p:cNvGraphicFramePr>
          <p:nvPr>
            <p:extLst>
              <p:ext uri="{D42A27DB-BD31-4B8C-83A1-F6EECF244321}">
                <p14:modId xmlns:p14="http://schemas.microsoft.com/office/powerpoint/2010/main" val="2097986821"/>
              </p:ext>
            </p:extLst>
          </p:nvPr>
        </p:nvGraphicFramePr>
        <p:xfrm>
          <a:off x="1199456" y="1167828"/>
          <a:ext cx="9073007" cy="557354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43910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12192000" cy="576000"/>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2. Kontrabandas preču pirkšanas iemesli</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«K2. Kādi bija galvenie iemesli, kāpēc Jūs iegādājāties minētās kontrabandas preces?»</a:t>
            </a:r>
          </a:p>
        </p:txBody>
      </p:sp>
      <p:sp>
        <p:nvSpPr>
          <p:cNvPr id="8" name="Rectangle 46">
            <a:extLst>
              <a:ext uri="{FF2B5EF4-FFF2-40B4-BE49-F238E27FC236}">
                <a16:creationId xmlns="" xmlns:a16="http://schemas.microsoft.com/office/drawing/2014/main" id="{1D434369-F2DD-4107-BB51-AB069AAE91B6}"/>
              </a:ext>
            </a:extLst>
          </p:cNvPr>
          <p:cNvSpPr>
            <a:spLocks noRot="1" noChangeArrowheads="1"/>
          </p:cNvSpPr>
          <p:nvPr/>
        </p:nvSpPr>
        <p:spPr bwMode="auto">
          <a:xfrm>
            <a:off x="0" y="6207697"/>
            <a:ext cx="12192000"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eaLnBrk="1" hangingPunct="1"/>
            <a:r>
              <a:rPr lang="en-GB" altLang="lv-LV" b="0" i="1" noProof="1">
                <a:latin typeface="Arial" charset="0"/>
                <a:cs typeface="Arial" charset="0"/>
              </a:rPr>
              <a:t>Bāze: respondenti, kuri pēdējā gada laikā ir iegādājušies kontrabandas preces (skat. «n=» grafikā)</a:t>
            </a:r>
          </a:p>
          <a:p>
            <a:pPr algn="ctr" eaLnBrk="1" hangingPunct="1"/>
            <a:r>
              <a:rPr lang="en-GB" altLang="lv-LV" b="0" i="1" noProof="1">
                <a:latin typeface="Arial" charset="0"/>
                <a:cs typeface="Arial" charset="0"/>
              </a:rPr>
              <a:t>Vairākatbilžu jautājums (% summa &gt; 100)</a:t>
            </a:r>
          </a:p>
          <a:p>
            <a:pPr algn="ctr"/>
            <a:r>
              <a:rPr lang="en-GB" altLang="lv-LV" b="0" i="1" noProof="1">
                <a:latin typeface="Arial" charset="0"/>
                <a:cs typeface="Arial" charset="0"/>
              </a:rPr>
              <a:t>*Atbilžu variantu 2019., 2020. un 2022. gada aptaujā neizvēlējās neviens respondents</a:t>
            </a:r>
          </a:p>
        </p:txBody>
      </p:sp>
      <p:graphicFrame>
        <p:nvGraphicFramePr>
          <p:cNvPr id="7" name="Chart 234">
            <a:extLst>
              <a:ext uri="{FF2B5EF4-FFF2-40B4-BE49-F238E27FC236}">
                <a16:creationId xmlns="" xmlns:a16="http://schemas.microsoft.com/office/drawing/2014/main" id="{00000000-0008-0000-0100-000024000000}"/>
              </a:ext>
            </a:extLst>
          </p:cNvPr>
          <p:cNvGraphicFramePr>
            <a:graphicFrameLocks/>
          </p:cNvGraphicFramePr>
          <p:nvPr>
            <p:extLst>
              <p:ext uri="{D42A27DB-BD31-4B8C-83A1-F6EECF244321}">
                <p14:modId xmlns:p14="http://schemas.microsoft.com/office/powerpoint/2010/main" val="3984028019"/>
              </p:ext>
            </p:extLst>
          </p:nvPr>
        </p:nvGraphicFramePr>
        <p:xfrm>
          <a:off x="1703513" y="1271953"/>
          <a:ext cx="8784975" cy="47525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27780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234">
            <a:extLst>
              <a:ext uri="{FF2B5EF4-FFF2-40B4-BE49-F238E27FC236}">
                <a16:creationId xmlns="" xmlns:a16="http://schemas.microsoft.com/office/drawing/2014/main" id="{00000000-0008-0000-0100-000026000000}"/>
              </a:ext>
            </a:extLst>
          </p:cNvPr>
          <p:cNvGraphicFramePr>
            <a:graphicFrameLocks/>
          </p:cNvGraphicFramePr>
          <p:nvPr>
            <p:extLst>
              <p:ext uri="{D42A27DB-BD31-4B8C-83A1-F6EECF244321}">
                <p14:modId xmlns:p14="http://schemas.microsoft.com/office/powerpoint/2010/main" val="3235966020"/>
              </p:ext>
            </p:extLst>
          </p:nvPr>
        </p:nvGraphicFramePr>
        <p:xfrm>
          <a:off x="767408" y="1201257"/>
          <a:ext cx="10225136" cy="24624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idx="4294967295"/>
          </p:nvPr>
        </p:nvSpPr>
        <p:spPr>
          <a:xfrm>
            <a:off x="0" y="0"/>
            <a:ext cx="12192000" cy="576000"/>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3. Ietaupītā nauda, pērkot kontrabandas preces</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«K3. Cik Jūs pēdējā mēneša laikā apmēram esat ietaupījis/-usi, pērkot minētās kontrabandas preces?»</a:t>
            </a:r>
          </a:p>
        </p:txBody>
      </p:sp>
      <p:sp>
        <p:nvSpPr>
          <p:cNvPr id="9" name="Rectangle 46">
            <a:extLst>
              <a:ext uri="{FF2B5EF4-FFF2-40B4-BE49-F238E27FC236}">
                <a16:creationId xmlns="" xmlns:a16="http://schemas.microsoft.com/office/drawing/2014/main" id="{EFE36ADF-78E8-45C4-9CBF-B950574E5163}"/>
              </a:ext>
            </a:extLst>
          </p:cNvPr>
          <p:cNvSpPr>
            <a:spLocks noRot="1" noChangeArrowheads="1"/>
          </p:cNvSpPr>
          <p:nvPr/>
        </p:nvSpPr>
        <p:spPr bwMode="auto">
          <a:xfrm>
            <a:off x="0" y="6326254"/>
            <a:ext cx="12192000"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eaLnBrk="1" hangingPunct="1"/>
            <a:r>
              <a:rPr lang="en-GB" altLang="lv-LV" b="0" i="1" noProof="1">
                <a:latin typeface="Arial" charset="0"/>
                <a:cs typeface="Arial" charset="0"/>
              </a:rPr>
              <a:t>Bāze: respondenti, kuri pēdējā mēneša laikā ir pirkuši kontrabandas preces (skat. «n=» grafikā)</a:t>
            </a:r>
          </a:p>
        </p:txBody>
      </p:sp>
      <p:sp>
        <p:nvSpPr>
          <p:cNvPr id="10" name="Right Brace 2">
            <a:extLst>
              <a:ext uri="{FF2B5EF4-FFF2-40B4-BE49-F238E27FC236}">
                <a16:creationId xmlns="" xmlns:a16="http://schemas.microsoft.com/office/drawing/2014/main" id="{1193CD62-2C20-459C-A382-0247DF18E702}"/>
              </a:ext>
            </a:extLst>
          </p:cNvPr>
          <p:cNvSpPr/>
          <p:nvPr/>
        </p:nvSpPr>
        <p:spPr bwMode="auto">
          <a:xfrm rot="5400000">
            <a:off x="5008817" y="-591878"/>
            <a:ext cx="302159" cy="8208914"/>
          </a:xfrm>
          <a:prstGeom prst="rightBrace">
            <a:avLst>
              <a:gd name="adj1" fmla="val 76619"/>
              <a:gd name="adj2" fmla="val 50000"/>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GB" noProof="1"/>
          </a:p>
        </p:txBody>
      </p:sp>
      <p:sp>
        <p:nvSpPr>
          <p:cNvPr id="2" name="Bultiņa: uz leju 1">
            <a:extLst>
              <a:ext uri="{FF2B5EF4-FFF2-40B4-BE49-F238E27FC236}">
                <a16:creationId xmlns="" xmlns:a16="http://schemas.microsoft.com/office/drawing/2014/main" id="{4C86C64A-39CA-4E0F-87D6-C00F11A4DFA2}"/>
              </a:ext>
            </a:extLst>
          </p:cNvPr>
          <p:cNvSpPr/>
          <p:nvPr/>
        </p:nvSpPr>
        <p:spPr>
          <a:xfrm>
            <a:off x="4943872" y="3712337"/>
            <a:ext cx="432048" cy="360044"/>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noProof="1"/>
          </a:p>
        </p:txBody>
      </p:sp>
      <p:graphicFrame>
        <p:nvGraphicFramePr>
          <p:cNvPr id="11" name="Chart 234">
            <a:extLst>
              <a:ext uri="{FF2B5EF4-FFF2-40B4-BE49-F238E27FC236}">
                <a16:creationId xmlns="" xmlns:a16="http://schemas.microsoft.com/office/drawing/2014/main" id="{00000000-0008-0000-0100-00001D000000}"/>
              </a:ext>
            </a:extLst>
          </p:cNvPr>
          <p:cNvGraphicFramePr>
            <a:graphicFrameLocks/>
          </p:cNvGraphicFramePr>
          <p:nvPr>
            <p:extLst>
              <p:ext uri="{D42A27DB-BD31-4B8C-83A1-F6EECF244321}">
                <p14:modId xmlns:p14="http://schemas.microsoft.com/office/powerpoint/2010/main" val="2075969862"/>
              </p:ext>
            </p:extLst>
          </p:nvPr>
        </p:nvGraphicFramePr>
        <p:xfrm>
          <a:off x="767976" y="3870778"/>
          <a:ext cx="10224000" cy="2653200"/>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46">
            <a:extLst>
              <a:ext uri="{FF2B5EF4-FFF2-40B4-BE49-F238E27FC236}">
                <a16:creationId xmlns="" xmlns:a16="http://schemas.microsoft.com/office/drawing/2014/main" id="{CBE60085-3BAC-267B-3A86-99FA21E78B60}"/>
              </a:ext>
            </a:extLst>
          </p:cNvPr>
          <p:cNvSpPr>
            <a:spLocks noRot="1" noChangeArrowheads="1"/>
          </p:cNvSpPr>
          <p:nvPr/>
        </p:nvSpPr>
        <p:spPr bwMode="auto">
          <a:xfrm>
            <a:off x="1739008" y="3040471"/>
            <a:ext cx="8928992"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eaLnBrk="1" hangingPunct="1"/>
            <a:r>
              <a:rPr lang="en-GB" altLang="lv-LV" b="0" i="1" noProof="1">
                <a:latin typeface="Arial" charset="0"/>
                <a:cs typeface="Arial" charset="0"/>
              </a:rPr>
              <a:t>Bāze: visi respondenti (skat. «n=» grafikā)</a:t>
            </a:r>
          </a:p>
        </p:txBody>
      </p:sp>
    </p:spTree>
    <p:extLst>
      <p:ext uri="{BB962C8B-B14F-4D97-AF65-F5344CB8AC3E}">
        <p14:creationId xmlns:p14="http://schemas.microsoft.com/office/powerpoint/2010/main" val="441627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1"/>
            <a:ext cx="12192000" cy="576263"/>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3. Ietaupītā nauda, pērkot kontrabandas preces</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«K3. Cik Jūs pēdējā mēneša laikā apmēram esat ietaupījis/-usi, pērkot minētās kontrabandas preces?»</a:t>
            </a:r>
          </a:p>
        </p:txBody>
      </p:sp>
      <p:sp>
        <p:nvSpPr>
          <p:cNvPr id="8" name="Rectangle 46">
            <a:extLst>
              <a:ext uri="{FF2B5EF4-FFF2-40B4-BE49-F238E27FC236}">
                <a16:creationId xmlns="" xmlns:a16="http://schemas.microsoft.com/office/drawing/2014/main" id="{66588C17-9E67-4827-A101-E5393EA7027D}"/>
              </a:ext>
            </a:extLst>
          </p:cNvPr>
          <p:cNvSpPr>
            <a:spLocks noRot="1" noChangeArrowheads="1"/>
          </p:cNvSpPr>
          <p:nvPr/>
        </p:nvSpPr>
        <p:spPr bwMode="auto">
          <a:xfrm>
            <a:off x="10632504" y="5229200"/>
            <a:ext cx="1335410" cy="973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eaLnBrk="1" hangingPunct="1"/>
            <a:r>
              <a:rPr lang="en-GB" altLang="lv-LV" b="0" i="1" noProof="1">
                <a:latin typeface="Arial" charset="0"/>
                <a:cs typeface="Arial" charset="0"/>
              </a:rPr>
              <a:t>Bāze: respondenti, </a:t>
            </a:r>
            <a:endParaRPr lang="lv-LV" altLang="lv-LV" b="0" i="1" noProof="1">
              <a:latin typeface="Arial" charset="0"/>
              <a:cs typeface="Arial" charset="0"/>
            </a:endParaRPr>
          </a:p>
          <a:p>
            <a:pPr algn="ctr" eaLnBrk="1" hangingPunct="1"/>
            <a:r>
              <a:rPr lang="en-GB" altLang="lv-LV" b="0" i="1" noProof="1">
                <a:latin typeface="Arial" charset="0"/>
                <a:cs typeface="Arial" charset="0"/>
              </a:rPr>
              <a:t>kuri pēdējā mēneša laikā iegādājušies </a:t>
            </a:r>
            <a:endParaRPr lang="lv-LV" altLang="lv-LV" b="0" i="1" noProof="1">
              <a:latin typeface="Arial" charset="0"/>
              <a:cs typeface="Arial" charset="0"/>
            </a:endParaRPr>
          </a:p>
          <a:p>
            <a:pPr algn="ctr" eaLnBrk="1" hangingPunct="1"/>
            <a:r>
              <a:rPr lang="en-GB" altLang="lv-LV" b="0" i="1" noProof="1">
                <a:latin typeface="Arial" charset="0"/>
                <a:cs typeface="Arial" charset="0"/>
              </a:rPr>
              <a:t>kontrabandas </a:t>
            </a:r>
            <a:endParaRPr lang="lv-LV" altLang="lv-LV" b="0" i="1" noProof="1">
              <a:latin typeface="Arial" charset="0"/>
              <a:cs typeface="Arial" charset="0"/>
            </a:endParaRPr>
          </a:p>
          <a:p>
            <a:pPr algn="ctr" eaLnBrk="1" hangingPunct="1"/>
            <a:r>
              <a:rPr lang="en-GB" altLang="lv-LV" b="0" i="1" noProof="1">
                <a:latin typeface="Arial" charset="0"/>
                <a:cs typeface="Arial" charset="0"/>
              </a:rPr>
              <a:t>preces, attiecīgajās grupās </a:t>
            </a:r>
            <a:endParaRPr lang="lv-LV" altLang="lv-LV" b="0" i="1" noProof="1">
              <a:latin typeface="Arial" charset="0"/>
              <a:cs typeface="Arial" charset="0"/>
            </a:endParaRPr>
          </a:p>
          <a:p>
            <a:pPr algn="ctr" eaLnBrk="1" hangingPunct="1"/>
            <a:r>
              <a:rPr lang="en-GB" altLang="lv-LV" b="0" i="1" noProof="1">
                <a:latin typeface="Arial" charset="0"/>
                <a:cs typeface="Arial" charset="0"/>
              </a:rPr>
              <a:t>(skat. «n=» grafikā)</a:t>
            </a:r>
          </a:p>
          <a:p>
            <a:pPr algn="ctr" eaLnBrk="1" hangingPunct="1"/>
            <a:r>
              <a:rPr lang="en-GB" altLang="lv-LV" b="0" i="1" noProof="1">
                <a:latin typeface="Arial" charset="0"/>
                <a:cs typeface="Arial" charset="0"/>
              </a:rPr>
              <a:t/>
            </a:r>
            <a:br>
              <a:rPr lang="en-GB" altLang="lv-LV" b="0" i="1" noProof="1">
                <a:latin typeface="Arial" charset="0"/>
                <a:cs typeface="Arial" charset="0"/>
              </a:rPr>
            </a:br>
            <a:endParaRPr lang="en-GB" altLang="lv-LV" b="0" i="1" noProof="1">
              <a:latin typeface="Arial" charset="0"/>
              <a:cs typeface="Arial" charset="0"/>
            </a:endParaRPr>
          </a:p>
        </p:txBody>
      </p:sp>
      <p:graphicFrame>
        <p:nvGraphicFramePr>
          <p:cNvPr id="6" name="Chart 98">
            <a:extLst>
              <a:ext uri="{FF2B5EF4-FFF2-40B4-BE49-F238E27FC236}">
                <a16:creationId xmlns="" xmlns:a16="http://schemas.microsoft.com/office/drawing/2014/main" id="{00000000-0008-0000-0100-00001C000000}"/>
              </a:ext>
            </a:extLst>
          </p:cNvPr>
          <p:cNvGraphicFramePr>
            <a:graphicFrameLocks/>
          </p:cNvGraphicFramePr>
          <p:nvPr>
            <p:extLst>
              <p:ext uri="{D42A27DB-BD31-4B8C-83A1-F6EECF244321}">
                <p14:modId xmlns:p14="http://schemas.microsoft.com/office/powerpoint/2010/main" val="3410991615"/>
              </p:ext>
            </p:extLst>
          </p:nvPr>
        </p:nvGraphicFramePr>
        <p:xfrm>
          <a:off x="623392" y="1167828"/>
          <a:ext cx="9505055" cy="56455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189166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12192000" cy="576000"/>
          </a:xfrm>
          <a:solidFill>
            <a:srgbClr val="23621F"/>
          </a:solidFill>
        </p:spPr>
        <p:txBody>
          <a:bodyPr>
            <a:normAutofit/>
          </a:bodyPr>
          <a:lstStyle/>
          <a:p>
            <a:pPr algn="l"/>
            <a:r>
              <a:rPr lang="en-GB" altLang="ko-KR" sz="2400" cap="small" noProof="1">
                <a:solidFill>
                  <a:schemeClr val="bg1"/>
                </a:solidFill>
                <a:latin typeface="Arial Narrow" panose="020B0606020202030204" pitchFamily="34" charset="0"/>
              </a:rPr>
              <a:t>4. Zināšanas, kur iegādāties kontrabandas preces</a:t>
            </a:r>
          </a:p>
        </p:txBody>
      </p:sp>
      <p:sp>
        <p:nvSpPr>
          <p:cNvPr id="5" name="Rectangle 45">
            <a:extLst>
              <a:ext uri="{FF2B5EF4-FFF2-40B4-BE49-F238E27FC236}">
                <a16:creationId xmlns="" xmlns:a16="http://schemas.microsoft.com/office/drawing/2014/main" id="{7FFE2E53-6338-4B35-86BF-E5CA45DC84DE}"/>
              </a:ext>
            </a:extLst>
          </p:cNvPr>
          <p:cNvSpPr>
            <a:spLocks noRot="1" noChangeArrowheads="1"/>
          </p:cNvSpPr>
          <p:nvPr/>
        </p:nvSpPr>
        <p:spPr bwMode="auto">
          <a:xfrm>
            <a:off x="0" y="655353"/>
            <a:ext cx="12192000" cy="433387"/>
          </a:xfrm>
          <a:prstGeom prst="rect">
            <a:avLst/>
          </a:prstGeom>
          <a:solidFill>
            <a:srgbClr val="23621F">
              <a:alpha val="20000"/>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sz="1200" b="0" i="1" kern="0" noProof="1">
                <a:latin typeface="Arial" charset="0"/>
                <a:cs typeface="Arial" charset="0"/>
              </a:rPr>
              <a:t>«K4. Ja Jums būtu tāda nepieciešamība, vai Jūs zinātu, kur var iegādāties kontrabandas preces?»</a:t>
            </a:r>
          </a:p>
        </p:txBody>
      </p:sp>
      <p:sp>
        <p:nvSpPr>
          <p:cNvPr id="8" name="Rectangle 46">
            <a:extLst>
              <a:ext uri="{FF2B5EF4-FFF2-40B4-BE49-F238E27FC236}">
                <a16:creationId xmlns="" xmlns:a16="http://schemas.microsoft.com/office/drawing/2014/main" id="{84819A73-6A7B-4DA2-B0E5-EA19C1F9D447}"/>
              </a:ext>
            </a:extLst>
          </p:cNvPr>
          <p:cNvSpPr>
            <a:spLocks noRot="1" noChangeArrowheads="1"/>
          </p:cNvSpPr>
          <p:nvPr/>
        </p:nvSpPr>
        <p:spPr bwMode="auto">
          <a:xfrm>
            <a:off x="1524001" y="6093297"/>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eaLnBrk="1" hangingPunct="1"/>
            <a:r>
              <a:rPr lang="en-GB" altLang="lv-LV" b="0" i="1" noProof="1">
                <a:latin typeface="Arial" charset="0"/>
                <a:cs typeface="Arial" charset="0"/>
              </a:rPr>
              <a:t>Bāze: visi respondenti (skat. «n=» grafikā) </a:t>
            </a:r>
          </a:p>
          <a:p>
            <a:pPr algn="ctr"/>
            <a:r>
              <a:rPr lang="en-GB" altLang="lv-LV" b="0" i="1" noProof="1">
                <a:latin typeface="Arial" charset="0"/>
                <a:cs typeface="Arial" charset="0"/>
              </a:rPr>
              <a:t>Vairākatbilžu jautājums (% summa &gt; 100)</a:t>
            </a:r>
            <a:br>
              <a:rPr lang="en-GB" altLang="lv-LV" b="0" i="1" noProof="1">
                <a:latin typeface="Arial" charset="0"/>
                <a:cs typeface="Arial" charset="0"/>
              </a:rPr>
            </a:br>
            <a:r>
              <a:rPr lang="en-GB" altLang="lv-LV" b="0" i="1" noProof="1">
                <a:latin typeface="Arial" charset="0"/>
                <a:cs typeface="Arial" charset="0"/>
              </a:rPr>
              <a:t>*Atbilžu variants pirmo reizi piedāvāts 2020. gada aptaujā; atbilžu varianta formulējums 2020. gada aptaujā:</a:t>
            </a:r>
            <a:br>
              <a:rPr lang="en-GB" altLang="lv-LV" b="0" i="1" noProof="1">
                <a:latin typeface="Arial" charset="0"/>
                <a:cs typeface="Arial" charset="0"/>
              </a:rPr>
            </a:br>
            <a:r>
              <a:rPr lang="en-GB" altLang="lv-LV" b="0" i="1" noProof="1">
                <a:latin typeface="Arial" charset="0"/>
                <a:cs typeface="Arial" charset="0"/>
              </a:rPr>
              <a:t>«Zinu, kur var iegādāties elektroniskās cigaretes»</a:t>
            </a:r>
          </a:p>
        </p:txBody>
      </p:sp>
      <p:graphicFrame>
        <p:nvGraphicFramePr>
          <p:cNvPr id="6" name="Chart 234">
            <a:extLst>
              <a:ext uri="{FF2B5EF4-FFF2-40B4-BE49-F238E27FC236}">
                <a16:creationId xmlns="" xmlns:a16="http://schemas.microsoft.com/office/drawing/2014/main" id="{00000000-0008-0000-0100-00002B000000}"/>
              </a:ext>
            </a:extLst>
          </p:cNvPr>
          <p:cNvGraphicFramePr>
            <a:graphicFrameLocks/>
          </p:cNvGraphicFramePr>
          <p:nvPr>
            <p:extLst>
              <p:ext uri="{D42A27DB-BD31-4B8C-83A1-F6EECF244321}">
                <p14:modId xmlns:p14="http://schemas.microsoft.com/office/powerpoint/2010/main" val="1222753676"/>
              </p:ext>
            </p:extLst>
          </p:nvPr>
        </p:nvGraphicFramePr>
        <p:xfrm>
          <a:off x="987622" y="1168490"/>
          <a:ext cx="9140825" cy="46675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18529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C00000"/>
    </a:accent1>
    <a:accent2>
      <a:srgbClr val="FF0000"/>
    </a:accent2>
    <a:accent3>
      <a:srgbClr val="CC3016"/>
    </a:accent3>
    <a:accent4>
      <a:srgbClr val="2E822A"/>
    </a:accent4>
    <a:accent5>
      <a:srgbClr val="2FA73D"/>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9188</TotalTime>
  <Words>1607</Words>
  <Application>Microsoft Office PowerPoint</Application>
  <PresentationFormat>Widescreen</PresentationFormat>
  <Paragraphs>330</Paragraphs>
  <Slides>23</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맑은 고딕</vt:lpstr>
      <vt:lpstr>Arial</vt:lpstr>
      <vt:lpstr>Arial Narrow</vt:lpstr>
      <vt:lpstr>Calibri</vt:lpstr>
      <vt:lpstr>Wingdings</vt:lpstr>
      <vt:lpstr>Custom Design</vt:lpstr>
      <vt:lpstr>PowerPoint Presentation</vt:lpstr>
      <vt:lpstr>PowerPoint Presentation</vt:lpstr>
      <vt:lpstr>PowerPoint Presentation</vt:lpstr>
      <vt:lpstr>1. Kontrabandas preču pirkšana</vt:lpstr>
      <vt:lpstr>1. Kontrabandas preču pirkšana</vt:lpstr>
      <vt:lpstr>2. Kontrabandas preču pirkšanas iemesli</vt:lpstr>
      <vt:lpstr>3. Ietaupītā nauda, pērkot kontrabandas preces</vt:lpstr>
      <vt:lpstr>3. Ietaupītā nauda, pērkot kontrabandas preces</vt:lpstr>
      <vt:lpstr>4. Zināšanas, kur iegādāties kontrabandas preces</vt:lpstr>
      <vt:lpstr>4. Zināšanas, kur iegādāties kontrabandas preces</vt:lpstr>
      <vt:lpstr>5. Attieksme pret kontrabandas preču tirdzniecību</vt:lpstr>
      <vt:lpstr>5. Attieksme pret kontrabandas preču tirdzniecību</vt:lpstr>
      <vt:lpstr>6. Sodīšana par kontrabandas preču pirkšanu</vt:lpstr>
      <vt:lpstr>7. Valsts institūciju cīņas ar kontrabandu novērtējums</vt:lpstr>
      <vt:lpstr>8. Valdības rīcība attiecībā pret kontrabandas preču tirdzniecību</vt:lpstr>
      <vt:lpstr>8. Valdības rīcība attiecībā pret kontrabandas preču tirdzniecību</vt:lpstr>
      <vt:lpstr>9. Efektīva nodokļu izlietošana</vt:lpstr>
      <vt:lpstr>10. Smēķētāju skaita izmaiņas</vt:lpstr>
      <vt:lpstr>11. Kontrabandas apjomu iespējamās izmaiņas dažādām preču grupām</vt:lpstr>
      <vt:lpstr>12. Tabakas un nikotīna izstrādājumu kontrabandas mazināšana</vt:lpstr>
      <vt:lpstr>13. Tabakas un nikotīna izstrādājumu patēriņa mazināšana Latvijā</vt:lpstr>
      <vt:lpstr>14. Kontrabandas apjomu iespējamās izmaiņas dažādām preču grupām</vt:lpstr>
      <vt:lpstr>PowerPoint Presentation</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Ingeborga Daila Zīriņa</cp:lastModifiedBy>
  <cp:revision>755</cp:revision>
  <cp:lastPrinted>2019-05-31T13:05:53Z</cp:lastPrinted>
  <dcterms:created xsi:type="dcterms:W3CDTF">2014-04-01T16:35:38Z</dcterms:created>
  <dcterms:modified xsi:type="dcterms:W3CDTF">2022-06-29T10:34:31Z</dcterms:modified>
</cp:coreProperties>
</file>